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8"/>
  </p:notesMasterIdLst>
  <p:handoutMasterIdLst>
    <p:handoutMasterId r:id="rId69"/>
  </p:handoutMasterIdLst>
  <p:sldIdLst>
    <p:sldId id="925" r:id="rId2"/>
    <p:sldId id="848" r:id="rId3"/>
    <p:sldId id="911" r:id="rId4"/>
    <p:sldId id="912" r:id="rId5"/>
    <p:sldId id="913" r:id="rId6"/>
    <p:sldId id="834" r:id="rId7"/>
    <p:sldId id="953" r:id="rId8"/>
    <p:sldId id="914" r:id="rId9"/>
    <p:sldId id="923" r:id="rId10"/>
    <p:sldId id="820" r:id="rId11"/>
    <p:sldId id="821" r:id="rId12"/>
    <p:sldId id="822" r:id="rId13"/>
    <p:sldId id="823" r:id="rId14"/>
    <p:sldId id="824" r:id="rId15"/>
    <p:sldId id="825" r:id="rId16"/>
    <p:sldId id="826" r:id="rId17"/>
    <p:sldId id="827" r:id="rId18"/>
    <p:sldId id="828" r:id="rId19"/>
    <p:sldId id="829" r:id="rId20"/>
    <p:sldId id="830" r:id="rId21"/>
    <p:sldId id="831" r:id="rId22"/>
    <p:sldId id="924" r:id="rId23"/>
    <p:sldId id="832" r:id="rId24"/>
    <p:sldId id="833" r:id="rId25"/>
    <p:sldId id="835" r:id="rId26"/>
    <p:sldId id="890" r:id="rId27"/>
    <p:sldId id="884" r:id="rId28"/>
    <p:sldId id="955" r:id="rId29"/>
    <p:sldId id="891" r:id="rId30"/>
    <p:sldId id="886" r:id="rId31"/>
    <p:sldId id="889" r:id="rId32"/>
    <p:sldId id="931" r:id="rId33"/>
    <p:sldId id="887" r:id="rId34"/>
    <p:sldId id="928" r:id="rId35"/>
    <p:sldId id="929" r:id="rId36"/>
    <p:sldId id="922" r:id="rId37"/>
    <p:sldId id="916" r:id="rId38"/>
    <p:sldId id="899" r:id="rId39"/>
    <p:sldId id="932" r:id="rId40"/>
    <p:sldId id="918" r:id="rId41"/>
    <p:sldId id="868" r:id="rId42"/>
    <p:sldId id="900" r:id="rId43"/>
    <p:sldId id="902" r:id="rId44"/>
    <p:sldId id="895" r:id="rId45"/>
    <p:sldId id="954" r:id="rId46"/>
    <p:sldId id="893" r:id="rId47"/>
    <p:sldId id="926" r:id="rId48"/>
    <p:sldId id="915" r:id="rId49"/>
    <p:sldId id="919" r:id="rId50"/>
    <p:sldId id="933" r:id="rId51"/>
    <p:sldId id="934" r:id="rId52"/>
    <p:sldId id="935" r:id="rId53"/>
    <p:sldId id="930" r:id="rId54"/>
    <p:sldId id="802" r:id="rId55"/>
    <p:sldId id="945" r:id="rId56"/>
    <p:sldId id="941" r:id="rId57"/>
    <p:sldId id="936" r:id="rId58"/>
    <p:sldId id="942" r:id="rId59"/>
    <p:sldId id="943" r:id="rId60"/>
    <p:sldId id="947" r:id="rId61"/>
    <p:sldId id="946" r:id="rId62"/>
    <p:sldId id="948" r:id="rId63"/>
    <p:sldId id="951" r:id="rId64"/>
    <p:sldId id="949" r:id="rId65"/>
    <p:sldId id="950" r:id="rId66"/>
    <p:sldId id="764" r:id="rId67"/>
  </p:sldIdLst>
  <p:sldSz cx="9144000" cy="6858000" type="screen4x3"/>
  <p:notesSz cx="6858000" cy="9296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300" kern="1200">
        <a:solidFill>
          <a:schemeClr val="tx1"/>
        </a:solidFill>
        <a:latin typeface="Book Antiqua" pitchFamily="18" charset="0"/>
        <a:ea typeface="+mn-ea"/>
        <a:cs typeface="+mn-cs"/>
      </a:defRPr>
    </a:lvl1pPr>
    <a:lvl2pPr marL="457200" algn="l" rtl="0" eaLnBrk="0" fontAlgn="base" hangingPunct="0">
      <a:spcBef>
        <a:spcPct val="0"/>
      </a:spcBef>
      <a:spcAft>
        <a:spcPct val="0"/>
      </a:spcAft>
      <a:defRPr sz="300" kern="1200">
        <a:solidFill>
          <a:schemeClr val="tx1"/>
        </a:solidFill>
        <a:latin typeface="Book Antiqua" pitchFamily="18" charset="0"/>
        <a:ea typeface="+mn-ea"/>
        <a:cs typeface="+mn-cs"/>
      </a:defRPr>
    </a:lvl2pPr>
    <a:lvl3pPr marL="914400" algn="l" rtl="0" eaLnBrk="0" fontAlgn="base" hangingPunct="0">
      <a:spcBef>
        <a:spcPct val="0"/>
      </a:spcBef>
      <a:spcAft>
        <a:spcPct val="0"/>
      </a:spcAft>
      <a:defRPr sz="300" kern="1200">
        <a:solidFill>
          <a:schemeClr val="tx1"/>
        </a:solidFill>
        <a:latin typeface="Book Antiqua" pitchFamily="18" charset="0"/>
        <a:ea typeface="+mn-ea"/>
        <a:cs typeface="+mn-cs"/>
      </a:defRPr>
    </a:lvl3pPr>
    <a:lvl4pPr marL="1371600" algn="l" rtl="0" eaLnBrk="0" fontAlgn="base" hangingPunct="0">
      <a:spcBef>
        <a:spcPct val="0"/>
      </a:spcBef>
      <a:spcAft>
        <a:spcPct val="0"/>
      </a:spcAft>
      <a:defRPr sz="300" kern="1200">
        <a:solidFill>
          <a:schemeClr val="tx1"/>
        </a:solidFill>
        <a:latin typeface="Book Antiqua" pitchFamily="18" charset="0"/>
        <a:ea typeface="+mn-ea"/>
        <a:cs typeface="+mn-cs"/>
      </a:defRPr>
    </a:lvl4pPr>
    <a:lvl5pPr marL="1828800" algn="l" rtl="0" eaLnBrk="0" fontAlgn="base" hangingPunct="0">
      <a:spcBef>
        <a:spcPct val="0"/>
      </a:spcBef>
      <a:spcAft>
        <a:spcPct val="0"/>
      </a:spcAft>
      <a:defRPr sz="300" kern="1200">
        <a:solidFill>
          <a:schemeClr val="tx1"/>
        </a:solidFill>
        <a:latin typeface="Book Antiqua" pitchFamily="18" charset="0"/>
        <a:ea typeface="+mn-ea"/>
        <a:cs typeface="+mn-cs"/>
      </a:defRPr>
    </a:lvl5pPr>
    <a:lvl6pPr marL="2286000" algn="l" defTabSz="914400" rtl="0" eaLnBrk="1" latinLnBrk="0" hangingPunct="1">
      <a:defRPr sz="300" kern="1200">
        <a:solidFill>
          <a:schemeClr val="tx1"/>
        </a:solidFill>
        <a:latin typeface="Book Antiqua" pitchFamily="18" charset="0"/>
        <a:ea typeface="+mn-ea"/>
        <a:cs typeface="+mn-cs"/>
      </a:defRPr>
    </a:lvl6pPr>
    <a:lvl7pPr marL="2743200" algn="l" defTabSz="914400" rtl="0" eaLnBrk="1" latinLnBrk="0" hangingPunct="1">
      <a:defRPr sz="300" kern="1200">
        <a:solidFill>
          <a:schemeClr val="tx1"/>
        </a:solidFill>
        <a:latin typeface="Book Antiqua" pitchFamily="18" charset="0"/>
        <a:ea typeface="+mn-ea"/>
        <a:cs typeface="+mn-cs"/>
      </a:defRPr>
    </a:lvl7pPr>
    <a:lvl8pPr marL="3200400" algn="l" defTabSz="914400" rtl="0" eaLnBrk="1" latinLnBrk="0" hangingPunct="1">
      <a:defRPr sz="300" kern="1200">
        <a:solidFill>
          <a:schemeClr val="tx1"/>
        </a:solidFill>
        <a:latin typeface="Book Antiqua" pitchFamily="18" charset="0"/>
        <a:ea typeface="+mn-ea"/>
        <a:cs typeface="+mn-cs"/>
      </a:defRPr>
    </a:lvl8pPr>
    <a:lvl9pPr marL="3657600" algn="l" defTabSz="914400" rtl="0" eaLnBrk="1" latinLnBrk="0" hangingPunct="1">
      <a:defRPr sz="300" kern="1200">
        <a:solidFill>
          <a:schemeClr val="tx1"/>
        </a:solidFill>
        <a:latin typeface="Book Antiqu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C9903"/>
    <a:srgbClr val="97DDB2"/>
    <a:srgbClr val="8EC895"/>
    <a:srgbClr val="3366FF"/>
    <a:srgbClr val="FFFF00"/>
    <a:srgbClr val="FFFF66"/>
    <a:srgbClr val="BE0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4101" autoAdjust="0"/>
  </p:normalViewPr>
  <p:slideViewPr>
    <p:cSldViewPr snapToGrid="0">
      <p:cViewPr>
        <p:scale>
          <a:sx n="75" d="100"/>
          <a:sy n="75" d="100"/>
        </p:scale>
        <p:origin x="-926" y="-45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812"/>
    </p:cViewPr>
  </p:sorterViewPr>
  <p:notesViewPr>
    <p:cSldViewPr snapToGrid="0">
      <p:cViewPr varScale="1">
        <p:scale>
          <a:sx n="60" d="100"/>
          <a:sy n="60" d="100"/>
        </p:scale>
        <p:origin x="-1650" y="-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084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414838"/>
            <a:ext cx="5029200" cy="4183062"/>
          </a:xfrm>
          <a:prstGeom prst="rect">
            <a:avLst/>
          </a:prstGeom>
          <a:noFill/>
          <a:ln w="12700">
            <a:noFill/>
            <a:miter lim="800000"/>
            <a:headEnd/>
            <a:tailEnd/>
          </a:ln>
          <a:effectLst/>
        </p:spPr>
        <p:txBody>
          <a:bodyPr vert="horz" wrap="square" lIns="91981" tIns="45183" rIns="91981" bIns="45183"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683" name="Rectangle 3"/>
          <p:cNvSpPr>
            <a:spLocks noGrp="1" noRot="1" noChangeAspect="1" noChangeArrowheads="1" noTextEdit="1"/>
          </p:cNvSpPr>
          <p:nvPr>
            <p:ph type="sldImg" idx="2"/>
          </p:nvPr>
        </p:nvSpPr>
        <p:spPr bwMode="auto">
          <a:xfrm>
            <a:off x="1114425" y="704850"/>
            <a:ext cx="4629150" cy="3471863"/>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4068884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04900" y="696913"/>
            <a:ext cx="4648200" cy="3486150"/>
          </a:xfrm>
          <a:ln/>
        </p:spPr>
      </p:sp>
      <p:sp>
        <p:nvSpPr>
          <p:cNvPr id="52227" name="Rectangle 3"/>
          <p:cNvSpPr>
            <a:spLocks noGrp="1" noChangeArrowheads="1"/>
          </p:cNvSpPr>
          <p:nvPr>
            <p:ph type="body" idx="1"/>
          </p:nvPr>
        </p:nvSpPr>
        <p:spPr>
          <a:xfrm>
            <a:off x="914400" y="4414838"/>
            <a:ext cx="5029200" cy="4184650"/>
          </a:xfrm>
          <a:noFill/>
          <a:ln w="9525"/>
        </p:spPr>
        <p:txBody>
          <a:bodyPr lIns="92728" tIns="46364" rIns="92728" bIns="46364"/>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04900" y="696913"/>
            <a:ext cx="4648200" cy="3486150"/>
          </a:xfrm>
          <a:ln/>
        </p:spPr>
      </p:sp>
      <p:sp>
        <p:nvSpPr>
          <p:cNvPr id="7987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04900" y="696913"/>
            <a:ext cx="4648200" cy="3486150"/>
          </a:xfrm>
          <a:ln/>
        </p:spPr>
      </p:sp>
      <p:sp>
        <p:nvSpPr>
          <p:cNvPr id="8089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04900" y="696913"/>
            <a:ext cx="4648200" cy="3486150"/>
          </a:xfrm>
          <a:ln/>
        </p:spPr>
      </p:sp>
      <p:sp>
        <p:nvSpPr>
          <p:cNvPr id="8192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04900" y="696913"/>
            <a:ext cx="4648200" cy="3486150"/>
          </a:xfrm>
          <a:ln/>
        </p:spPr>
      </p:sp>
      <p:sp>
        <p:nvSpPr>
          <p:cNvPr id="8294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04900" y="696913"/>
            <a:ext cx="4648200" cy="3486150"/>
          </a:xfrm>
          <a:ln/>
        </p:spPr>
      </p:sp>
      <p:sp>
        <p:nvSpPr>
          <p:cNvPr id="8397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04900" y="696913"/>
            <a:ext cx="4648200" cy="3486150"/>
          </a:xfrm>
          <a:ln/>
        </p:spPr>
      </p:sp>
      <p:sp>
        <p:nvSpPr>
          <p:cNvPr id="8499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04900" y="696913"/>
            <a:ext cx="4648200" cy="3486150"/>
          </a:xfrm>
          <a:ln/>
        </p:spPr>
      </p:sp>
      <p:sp>
        <p:nvSpPr>
          <p:cNvPr id="8601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04900" y="696913"/>
            <a:ext cx="4648200" cy="3486150"/>
          </a:xfrm>
          <a:ln/>
        </p:spPr>
      </p:sp>
      <p:sp>
        <p:nvSpPr>
          <p:cNvPr id="8704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04900" y="696913"/>
            <a:ext cx="4648200" cy="3486150"/>
          </a:xfrm>
          <a:ln/>
        </p:spPr>
      </p:sp>
      <p:sp>
        <p:nvSpPr>
          <p:cNvPr id="8806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104900" y="696913"/>
            <a:ext cx="4648200" cy="3486150"/>
          </a:xfrm>
          <a:ln/>
        </p:spPr>
      </p:sp>
      <p:sp>
        <p:nvSpPr>
          <p:cNvPr id="8909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04900" y="696913"/>
            <a:ext cx="4648200" cy="3486150"/>
          </a:xfrm>
          <a:ln/>
        </p:spPr>
      </p:sp>
      <p:sp>
        <p:nvSpPr>
          <p:cNvPr id="9011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104900" y="696913"/>
            <a:ext cx="4648200" cy="3486150"/>
          </a:xfrm>
          <a:ln/>
        </p:spPr>
      </p:sp>
      <p:sp>
        <p:nvSpPr>
          <p:cNvPr id="8909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04900" y="696913"/>
            <a:ext cx="4648200" cy="3486150"/>
          </a:xfrm>
          <a:ln/>
        </p:spPr>
      </p:sp>
      <p:sp>
        <p:nvSpPr>
          <p:cNvPr id="9113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04900" y="696913"/>
            <a:ext cx="4648200" cy="3486150"/>
          </a:xfrm>
          <a:ln/>
        </p:spPr>
      </p:sp>
      <p:sp>
        <p:nvSpPr>
          <p:cNvPr id="9216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04900" y="696913"/>
            <a:ext cx="4648200" cy="3486150"/>
          </a:xfrm>
          <a:ln/>
        </p:spPr>
      </p:sp>
      <p:sp>
        <p:nvSpPr>
          <p:cNvPr id="10957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30300" y="690563"/>
            <a:ext cx="4608513" cy="3455987"/>
          </a:xfrm>
          <a:ln/>
        </p:spPr>
      </p:sp>
      <p:sp>
        <p:nvSpPr>
          <p:cNvPr id="113667" name="Rectangle 3"/>
          <p:cNvSpPr>
            <a:spLocks noGrp="1" noChangeArrowheads="1"/>
          </p:cNvSpPr>
          <p:nvPr>
            <p:ph type="body" idx="1"/>
          </p:nvPr>
        </p:nvSpPr>
        <p:spPr>
          <a:xfrm>
            <a:off x="895350" y="4454525"/>
            <a:ext cx="5073650" cy="4148138"/>
          </a:xfrm>
          <a:noFill/>
          <a:ln w="9525"/>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04900" y="696913"/>
            <a:ext cx="4648200" cy="3486150"/>
          </a:xfrm>
          <a:ln/>
        </p:spPr>
      </p:sp>
      <p:sp>
        <p:nvSpPr>
          <p:cNvPr id="12390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04900" y="696913"/>
            <a:ext cx="4648200" cy="3486150"/>
          </a:xfrm>
          <a:ln/>
        </p:spPr>
      </p:sp>
      <p:sp>
        <p:nvSpPr>
          <p:cNvPr id="9318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7463" y="219075"/>
            <a:ext cx="1938337" cy="565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7688" y="219075"/>
            <a:ext cx="5667375" cy="565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47688" y="219075"/>
            <a:ext cx="7758112" cy="5657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8" y="1676400"/>
            <a:ext cx="3802062" cy="4200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2150" y="1676400"/>
            <a:ext cx="3803650" cy="4200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0"/>
                <a:invGamma/>
              </a:schemeClr>
            </a:gs>
          </a:gsLst>
          <a:path path="rect">
            <a:fillToRect r="100000" b="100000"/>
          </a:path>
        </a:gradFill>
        <a:effectLst/>
      </p:bgPr>
    </p:bg>
    <p:spTree>
      <p:nvGrpSpPr>
        <p:cNvPr id="1" name=""/>
        <p:cNvGrpSpPr/>
        <p:nvPr/>
      </p:nvGrpSpPr>
      <p:grpSpPr>
        <a:xfrm>
          <a:off x="0" y="0"/>
          <a:ext cx="0" cy="0"/>
          <a:chOff x="0" y="0"/>
          <a:chExt cx="0" cy="0"/>
        </a:xfrm>
      </p:grpSpPr>
      <p:sp>
        <p:nvSpPr>
          <p:cNvPr id="14338" name="Rectangle 7"/>
          <p:cNvSpPr>
            <a:spLocks noGrp="1" noChangeArrowheads="1"/>
          </p:cNvSpPr>
          <p:nvPr>
            <p:ph type="title"/>
          </p:nvPr>
        </p:nvSpPr>
        <p:spPr bwMode="auto">
          <a:xfrm>
            <a:off x="547688" y="219075"/>
            <a:ext cx="7758112" cy="1152525"/>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4339" name="Rectangle 8"/>
          <p:cNvSpPr>
            <a:spLocks noGrp="1" noChangeArrowheads="1"/>
          </p:cNvSpPr>
          <p:nvPr>
            <p:ph type="body" idx="1"/>
          </p:nvPr>
        </p:nvSpPr>
        <p:spPr bwMode="auto">
          <a:xfrm>
            <a:off x="547688" y="1676400"/>
            <a:ext cx="7758112" cy="4200525"/>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4340" name="Group 28"/>
          <p:cNvGrpSpPr>
            <a:grpSpLocks/>
          </p:cNvGrpSpPr>
          <p:nvPr userDrawn="1"/>
        </p:nvGrpSpPr>
        <p:grpSpPr bwMode="auto">
          <a:xfrm>
            <a:off x="0" y="6400800"/>
            <a:ext cx="9144000" cy="184150"/>
            <a:chOff x="0" y="4061"/>
            <a:chExt cx="5760" cy="116"/>
          </a:xfrm>
        </p:grpSpPr>
        <p:sp>
          <p:nvSpPr>
            <p:cNvPr id="1032" name="Freeform 24"/>
            <p:cNvSpPr>
              <a:spLocks/>
            </p:cNvSpPr>
            <p:nvPr userDrawn="1"/>
          </p:nvSpPr>
          <p:spPr bwMode="auto">
            <a:xfrm>
              <a:off x="4194" y="4061"/>
              <a:ext cx="166" cy="116"/>
            </a:xfrm>
            <a:custGeom>
              <a:avLst/>
              <a:gdLst>
                <a:gd name="T0" fmla="*/ 160 w 166"/>
                <a:gd name="T1" fmla="*/ 0 h 116"/>
                <a:gd name="T2" fmla="*/ 151 w 166"/>
                <a:gd name="T3" fmla="*/ 0 h 116"/>
                <a:gd name="T4" fmla="*/ 143 w 166"/>
                <a:gd name="T5" fmla="*/ 0 h 116"/>
                <a:gd name="T6" fmla="*/ 137 w 166"/>
                <a:gd name="T7" fmla="*/ 1 h 116"/>
                <a:gd name="T8" fmla="*/ 129 w 166"/>
                <a:gd name="T9" fmla="*/ 2 h 116"/>
                <a:gd name="T10" fmla="*/ 123 w 166"/>
                <a:gd name="T11" fmla="*/ 5 h 116"/>
                <a:gd name="T12" fmla="*/ 119 w 166"/>
                <a:gd name="T13" fmla="*/ 10 h 116"/>
                <a:gd name="T14" fmla="*/ 116 w 166"/>
                <a:gd name="T15" fmla="*/ 19 h 116"/>
                <a:gd name="T16" fmla="*/ 114 w 166"/>
                <a:gd name="T17" fmla="*/ 31 h 116"/>
                <a:gd name="T18" fmla="*/ 111 w 166"/>
                <a:gd name="T19" fmla="*/ 43 h 116"/>
                <a:gd name="T20" fmla="*/ 109 w 166"/>
                <a:gd name="T21" fmla="*/ 52 h 116"/>
                <a:gd name="T22" fmla="*/ 107 w 166"/>
                <a:gd name="T23" fmla="*/ 62 h 116"/>
                <a:gd name="T24" fmla="*/ 105 w 166"/>
                <a:gd name="T25" fmla="*/ 72 h 116"/>
                <a:gd name="T26" fmla="*/ 103 w 166"/>
                <a:gd name="T27" fmla="*/ 84 h 116"/>
                <a:gd name="T28" fmla="*/ 100 w 166"/>
                <a:gd name="T29" fmla="*/ 96 h 116"/>
                <a:gd name="T30" fmla="*/ 97 w 166"/>
                <a:gd name="T31" fmla="*/ 105 h 116"/>
                <a:gd name="T32" fmla="*/ 93 w 166"/>
                <a:gd name="T33" fmla="*/ 110 h 116"/>
                <a:gd name="T34" fmla="*/ 87 w 166"/>
                <a:gd name="T35" fmla="*/ 113 h 116"/>
                <a:gd name="T36" fmla="*/ 79 w 166"/>
                <a:gd name="T37" fmla="*/ 114 h 116"/>
                <a:gd name="T38" fmla="*/ 72 w 166"/>
                <a:gd name="T39" fmla="*/ 115 h 116"/>
                <a:gd name="T40" fmla="*/ 64 w 166"/>
                <a:gd name="T41" fmla="*/ 115 h 116"/>
                <a:gd name="T42" fmla="*/ 55 w 166"/>
                <a:gd name="T43" fmla="*/ 115 h 116"/>
                <a:gd name="T44" fmla="*/ 0 w 166"/>
                <a:gd name="T45" fmla="*/ 115 h 116"/>
                <a:gd name="T46" fmla="*/ 10 w 166"/>
                <a:gd name="T47" fmla="*/ 115 h 116"/>
                <a:gd name="T48" fmla="*/ 18 w 166"/>
                <a:gd name="T49" fmla="*/ 115 h 116"/>
                <a:gd name="T50" fmla="*/ 26 w 166"/>
                <a:gd name="T51" fmla="*/ 115 h 116"/>
                <a:gd name="T52" fmla="*/ 32 w 166"/>
                <a:gd name="T53" fmla="*/ 114 h 116"/>
                <a:gd name="T54" fmla="*/ 40 w 166"/>
                <a:gd name="T55" fmla="*/ 112 h 116"/>
                <a:gd name="T56" fmla="*/ 46 w 166"/>
                <a:gd name="T57" fmla="*/ 108 h 116"/>
                <a:gd name="T58" fmla="*/ 49 w 166"/>
                <a:gd name="T59" fmla="*/ 101 h 116"/>
                <a:gd name="T60" fmla="*/ 51 w 166"/>
                <a:gd name="T61" fmla="*/ 90 h 116"/>
                <a:gd name="T62" fmla="*/ 54 w 166"/>
                <a:gd name="T63" fmla="*/ 76 h 116"/>
                <a:gd name="T64" fmla="*/ 56 w 166"/>
                <a:gd name="T65" fmla="*/ 67 h 116"/>
                <a:gd name="T66" fmla="*/ 58 w 166"/>
                <a:gd name="T67" fmla="*/ 57 h 116"/>
                <a:gd name="T68" fmla="*/ 60 w 166"/>
                <a:gd name="T69" fmla="*/ 47 h 116"/>
                <a:gd name="T70" fmla="*/ 62 w 166"/>
                <a:gd name="T71" fmla="*/ 38 h 116"/>
                <a:gd name="T72" fmla="*/ 65 w 166"/>
                <a:gd name="T73" fmla="*/ 24 h 116"/>
                <a:gd name="T74" fmla="*/ 67 w 166"/>
                <a:gd name="T75" fmla="*/ 14 h 116"/>
                <a:gd name="T76" fmla="*/ 70 w 166"/>
                <a:gd name="T77" fmla="*/ 7 h 116"/>
                <a:gd name="T78" fmla="*/ 75 w 166"/>
                <a:gd name="T79" fmla="*/ 3 h 116"/>
                <a:gd name="T80" fmla="*/ 84 w 166"/>
                <a:gd name="T81" fmla="*/ 1 h 116"/>
                <a:gd name="T82" fmla="*/ 89 w 166"/>
                <a:gd name="T83" fmla="*/ 0 h 116"/>
                <a:gd name="T84" fmla="*/ 97 w 166"/>
                <a:gd name="T85" fmla="*/ 0 h 116"/>
                <a:gd name="T86" fmla="*/ 105 w 166"/>
                <a:gd name="T87" fmla="*/ 0 h 116"/>
                <a:gd name="T88" fmla="*/ 115 w 166"/>
                <a:gd name="T89" fmla="*/ 0 h 1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6" h="116">
                  <a:moveTo>
                    <a:pt x="165" y="0"/>
                  </a:moveTo>
                  <a:lnTo>
                    <a:pt x="160" y="0"/>
                  </a:lnTo>
                  <a:lnTo>
                    <a:pt x="155" y="0"/>
                  </a:lnTo>
                  <a:lnTo>
                    <a:pt x="151" y="0"/>
                  </a:lnTo>
                  <a:lnTo>
                    <a:pt x="147" y="0"/>
                  </a:lnTo>
                  <a:lnTo>
                    <a:pt x="143" y="0"/>
                  </a:lnTo>
                  <a:lnTo>
                    <a:pt x="140" y="0"/>
                  </a:lnTo>
                  <a:lnTo>
                    <a:pt x="137" y="1"/>
                  </a:lnTo>
                  <a:lnTo>
                    <a:pt x="134" y="1"/>
                  </a:lnTo>
                  <a:lnTo>
                    <a:pt x="129" y="2"/>
                  </a:lnTo>
                  <a:lnTo>
                    <a:pt x="126" y="3"/>
                  </a:lnTo>
                  <a:lnTo>
                    <a:pt x="123" y="5"/>
                  </a:lnTo>
                  <a:lnTo>
                    <a:pt x="121" y="7"/>
                  </a:lnTo>
                  <a:lnTo>
                    <a:pt x="119" y="10"/>
                  </a:lnTo>
                  <a:lnTo>
                    <a:pt x="117" y="14"/>
                  </a:lnTo>
                  <a:lnTo>
                    <a:pt x="116" y="19"/>
                  </a:lnTo>
                  <a:lnTo>
                    <a:pt x="115" y="24"/>
                  </a:lnTo>
                  <a:lnTo>
                    <a:pt x="114" y="31"/>
                  </a:lnTo>
                  <a:lnTo>
                    <a:pt x="112" y="38"/>
                  </a:lnTo>
                  <a:lnTo>
                    <a:pt x="111" y="43"/>
                  </a:lnTo>
                  <a:lnTo>
                    <a:pt x="111" y="47"/>
                  </a:lnTo>
                  <a:lnTo>
                    <a:pt x="109" y="52"/>
                  </a:lnTo>
                  <a:lnTo>
                    <a:pt x="108" y="57"/>
                  </a:lnTo>
                  <a:lnTo>
                    <a:pt x="107" y="62"/>
                  </a:lnTo>
                  <a:lnTo>
                    <a:pt x="106" y="67"/>
                  </a:lnTo>
                  <a:lnTo>
                    <a:pt x="105" y="72"/>
                  </a:lnTo>
                  <a:lnTo>
                    <a:pt x="104" y="76"/>
                  </a:lnTo>
                  <a:lnTo>
                    <a:pt x="103" y="84"/>
                  </a:lnTo>
                  <a:lnTo>
                    <a:pt x="101" y="90"/>
                  </a:lnTo>
                  <a:lnTo>
                    <a:pt x="100" y="96"/>
                  </a:lnTo>
                  <a:lnTo>
                    <a:pt x="99" y="101"/>
                  </a:lnTo>
                  <a:lnTo>
                    <a:pt x="97" y="105"/>
                  </a:lnTo>
                  <a:lnTo>
                    <a:pt x="96" y="108"/>
                  </a:lnTo>
                  <a:lnTo>
                    <a:pt x="93" y="110"/>
                  </a:lnTo>
                  <a:lnTo>
                    <a:pt x="90" y="112"/>
                  </a:lnTo>
                  <a:lnTo>
                    <a:pt x="87" y="113"/>
                  </a:lnTo>
                  <a:lnTo>
                    <a:pt x="82" y="114"/>
                  </a:lnTo>
                  <a:lnTo>
                    <a:pt x="79" y="114"/>
                  </a:lnTo>
                  <a:lnTo>
                    <a:pt x="76" y="115"/>
                  </a:lnTo>
                  <a:lnTo>
                    <a:pt x="72" y="115"/>
                  </a:lnTo>
                  <a:lnTo>
                    <a:pt x="68" y="115"/>
                  </a:lnTo>
                  <a:lnTo>
                    <a:pt x="64" y="115"/>
                  </a:lnTo>
                  <a:lnTo>
                    <a:pt x="60" y="115"/>
                  </a:lnTo>
                  <a:lnTo>
                    <a:pt x="55" y="115"/>
                  </a:lnTo>
                  <a:lnTo>
                    <a:pt x="50" y="115"/>
                  </a:lnTo>
                  <a:lnTo>
                    <a:pt x="0" y="115"/>
                  </a:lnTo>
                  <a:lnTo>
                    <a:pt x="5" y="115"/>
                  </a:lnTo>
                  <a:lnTo>
                    <a:pt x="10" y="115"/>
                  </a:lnTo>
                  <a:lnTo>
                    <a:pt x="14" y="115"/>
                  </a:lnTo>
                  <a:lnTo>
                    <a:pt x="18" y="115"/>
                  </a:lnTo>
                  <a:lnTo>
                    <a:pt x="22" y="115"/>
                  </a:lnTo>
                  <a:lnTo>
                    <a:pt x="26" y="115"/>
                  </a:lnTo>
                  <a:lnTo>
                    <a:pt x="29" y="114"/>
                  </a:lnTo>
                  <a:lnTo>
                    <a:pt x="32" y="114"/>
                  </a:lnTo>
                  <a:lnTo>
                    <a:pt x="36" y="113"/>
                  </a:lnTo>
                  <a:lnTo>
                    <a:pt x="40" y="112"/>
                  </a:lnTo>
                  <a:lnTo>
                    <a:pt x="43" y="110"/>
                  </a:lnTo>
                  <a:lnTo>
                    <a:pt x="46" y="108"/>
                  </a:lnTo>
                  <a:lnTo>
                    <a:pt x="47" y="105"/>
                  </a:lnTo>
                  <a:lnTo>
                    <a:pt x="49" y="101"/>
                  </a:lnTo>
                  <a:lnTo>
                    <a:pt x="50" y="96"/>
                  </a:lnTo>
                  <a:lnTo>
                    <a:pt x="51" y="90"/>
                  </a:lnTo>
                  <a:lnTo>
                    <a:pt x="52" y="84"/>
                  </a:lnTo>
                  <a:lnTo>
                    <a:pt x="54" y="76"/>
                  </a:lnTo>
                  <a:lnTo>
                    <a:pt x="55" y="72"/>
                  </a:lnTo>
                  <a:lnTo>
                    <a:pt x="56" y="67"/>
                  </a:lnTo>
                  <a:lnTo>
                    <a:pt x="57" y="62"/>
                  </a:lnTo>
                  <a:lnTo>
                    <a:pt x="58" y="57"/>
                  </a:lnTo>
                  <a:lnTo>
                    <a:pt x="59" y="52"/>
                  </a:lnTo>
                  <a:lnTo>
                    <a:pt x="60" y="47"/>
                  </a:lnTo>
                  <a:lnTo>
                    <a:pt x="61" y="43"/>
                  </a:lnTo>
                  <a:lnTo>
                    <a:pt x="62" y="38"/>
                  </a:lnTo>
                  <a:lnTo>
                    <a:pt x="64" y="31"/>
                  </a:lnTo>
                  <a:lnTo>
                    <a:pt x="65" y="24"/>
                  </a:lnTo>
                  <a:lnTo>
                    <a:pt x="66" y="19"/>
                  </a:lnTo>
                  <a:lnTo>
                    <a:pt x="67" y="14"/>
                  </a:lnTo>
                  <a:lnTo>
                    <a:pt x="68" y="10"/>
                  </a:lnTo>
                  <a:lnTo>
                    <a:pt x="70" y="7"/>
                  </a:lnTo>
                  <a:lnTo>
                    <a:pt x="72" y="5"/>
                  </a:lnTo>
                  <a:lnTo>
                    <a:pt x="75" y="3"/>
                  </a:lnTo>
                  <a:lnTo>
                    <a:pt x="79" y="2"/>
                  </a:lnTo>
                  <a:lnTo>
                    <a:pt x="84" y="1"/>
                  </a:lnTo>
                  <a:lnTo>
                    <a:pt x="87" y="1"/>
                  </a:lnTo>
                  <a:lnTo>
                    <a:pt x="89" y="0"/>
                  </a:lnTo>
                  <a:lnTo>
                    <a:pt x="93" y="0"/>
                  </a:lnTo>
                  <a:lnTo>
                    <a:pt x="97" y="0"/>
                  </a:lnTo>
                  <a:lnTo>
                    <a:pt x="101" y="0"/>
                  </a:lnTo>
                  <a:lnTo>
                    <a:pt x="105" y="0"/>
                  </a:lnTo>
                  <a:lnTo>
                    <a:pt x="109" y="0"/>
                  </a:lnTo>
                  <a:lnTo>
                    <a:pt x="115" y="0"/>
                  </a:lnTo>
                  <a:lnTo>
                    <a:pt x="164" y="0"/>
                  </a:lnTo>
                </a:path>
              </a:pathLst>
            </a:custGeom>
            <a:noFill/>
            <a:ln w="25400" cap="rnd" cmpd="sng">
              <a:solidFill>
                <a:schemeClr val="folHlink"/>
              </a:solidFill>
              <a:prstDash val="solid"/>
              <a:round/>
              <a:headEnd type="none" w="med" len="med"/>
              <a:tailEnd type="none" w="med" len="med"/>
            </a:ln>
            <a:effectLst>
              <a:outerShdw dist="17961" dir="2700000" algn="ctr" rotWithShape="0">
                <a:schemeClr val="tx1"/>
              </a:outerShdw>
            </a:effectLst>
          </p:spPr>
          <p:txBody>
            <a:bodyPr/>
            <a:lstStyle/>
            <a:p>
              <a:pPr>
                <a:defRPr/>
              </a:pPr>
              <a:endParaRPr lang="en-US"/>
            </a:p>
          </p:txBody>
        </p:sp>
        <p:sp>
          <p:nvSpPr>
            <p:cNvPr id="1033" name="Line 25"/>
            <p:cNvSpPr>
              <a:spLocks noChangeShapeType="1"/>
            </p:cNvSpPr>
            <p:nvPr userDrawn="1"/>
          </p:nvSpPr>
          <p:spPr bwMode="auto">
            <a:xfrm>
              <a:off x="4361" y="4061"/>
              <a:ext cx="1399" cy="0"/>
            </a:xfrm>
            <a:prstGeom prst="line">
              <a:avLst/>
            </a:prstGeom>
            <a:noFill/>
            <a:ln w="25400">
              <a:solidFill>
                <a:schemeClr val="folHlink"/>
              </a:solidFill>
              <a:round/>
              <a:headEnd/>
              <a:tailEnd/>
            </a:ln>
            <a:effectLst>
              <a:outerShdw dist="17961" dir="2700000" algn="ctr" rotWithShape="0">
                <a:schemeClr val="tx1"/>
              </a:outerShdw>
            </a:effectLst>
          </p:spPr>
          <p:txBody>
            <a:bodyPr wrap="none" anchor="ctr"/>
            <a:lstStyle/>
            <a:p>
              <a:pPr>
                <a:defRPr/>
              </a:pPr>
              <a:endParaRPr lang="en-US"/>
            </a:p>
          </p:txBody>
        </p:sp>
        <p:sp>
          <p:nvSpPr>
            <p:cNvPr id="1034" name="Line 26"/>
            <p:cNvSpPr>
              <a:spLocks noChangeShapeType="1"/>
            </p:cNvSpPr>
            <p:nvPr userDrawn="1"/>
          </p:nvSpPr>
          <p:spPr bwMode="auto">
            <a:xfrm flipH="1">
              <a:off x="0" y="4176"/>
              <a:ext cx="4194" cy="0"/>
            </a:xfrm>
            <a:prstGeom prst="line">
              <a:avLst/>
            </a:prstGeom>
            <a:noFill/>
            <a:ln w="25400">
              <a:solidFill>
                <a:schemeClr val="folHlink"/>
              </a:solidFill>
              <a:round/>
              <a:headEnd/>
              <a:tailEnd/>
            </a:ln>
            <a:effectLst>
              <a:outerShdw dist="17961" dir="2700000" algn="ctr" rotWithShape="0">
                <a:schemeClr val="tx1"/>
              </a:outerShdw>
            </a:effectLst>
          </p:spPr>
          <p:txBody>
            <a:bodyPr wrap="none" anchor="ctr"/>
            <a:lstStyle/>
            <a:p>
              <a:pPr>
                <a:defRPr/>
              </a:pPr>
              <a:endParaRPr lang="en-US"/>
            </a:p>
          </p:txBody>
        </p:sp>
      </p:grpSp>
      <p:sp>
        <p:nvSpPr>
          <p:cNvPr id="1029" name="Line 27"/>
          <p:cNvSpPr>
            <a:spLocks noChangeShapeType="1"/>
          </p:cNvSpPr>
          <p:nvPr userDrawn="1"/>
        </p:nvSpPr>
        <p:spPr bwMode="auto">
          <a:xfrm flipV="1">
            <a:off x="6751638" y="6470650"/>
            <a:ext cx="9525" cy="130175"/>
          </a:xfrm>
          <a:prstGeom prst="line">
            <a:avLst/>
          </a:prstGeom>
          <a:noFill/>
          <a:ln w="12700">
            <a:solidFill>
              <a:schemeClr val="folHlink"/>
            </a:solidFill>
            <a:round/>
            <a:headEnd/>
            <a:tailEnd/>
          </a:ln>
        </p:spPr>
        <p:txBody>
          <a:bodyPr wrap="none" anchor="ctr"/>
          <a:lstStyle/>
          <a:p>
            <a:pPr>
              <a:defRPr/>
            </a:pPr>
            <a:endParaRPr lang="en-US"/>
          </a:p>
        </p:txBody>
      </p:sp>
      <p:pic>
        <p:nvPicPr>
          <p:cNvPr id="14342" name="Picture 32"/>
          <p:cNvPicPr>
            <a:picLocks noChangeAspect="1" noChangeArrowheads="1"/>
          </p:cNvPicPr>
          <p:nvPr userDrawn="1"/>
        </p:nvPicPr>
        <p:blipFill>
          <a:blip r:embed="rId14" cstate="print"/>
          <a:srcRect/>
          <a:stretch>
            <a:fillRect/>
          </a:stretch>
        </p:blipFill>
        <p:spPr bwMode="auto">
          <a:xfrm>
            <a:off x="381000" y="304800"/>
            <a:ext cx="8382000" cy="74613"/>
          </a:xfrm>
          <a:prstGeom prst="rect">
            <a:avLst/>
          </a:prstGeom>
          <a:noFill/>
          <a:ln w="9525">
            <a:noFill/>
            <a:miter lim="800000"/>
            <a:headEnd/>
            <a:tailEnd/>
          </a:ln>
        </p:spPr>
      </p:pic>
      <p:sp>
        <p:nvSpPr>
          <p:cNvPr id="1031" name="Text Box 33"/>
          <p:cNvSpPr txBox="1">
            <a:spLocks noChangeArrowheads="1"/>
          </p:cNvSpPr>
          <p:nvPr userDrawn="1"/>
        </p:nvSpPr>
        <p:spPr bwMode="auto">
          <a:xfrm>
            <a:off x="6858000" y="6340475"/>
            <a:ext cx="2286000" cy="517525"/>
          </a:xfrm>
          <a:prstGeom prst="rect">
            <a:avLst/>
          </a:prstGeom>
          <a:noFill/>
          <a:ln w="12700">
            <a:noFill/>
            <a:miter lim="800000"/>
            <a:headEnd/>
            <a:tailEnd/>
          </a:ln>
        </p:spPr>
        <p:txBody>
          <a:bodyPr>
            <a:spAutoFit/>
          </a:bodyPr>
          <a:lstStyle/>
          <a:p>
            <a:pPr algn="ctr">
              <a:spcBef>
                <a:spcPct val="50000"/>
              </a:spcBef>
              <a:defRPr/>
            </a:pPr>
            <a:r>
              <a:rPr lang="en-US" sz="1400" b="1" i="1">
                <a:latin typeface="Arial" charset="0"/>
              </a:rPr>
              <a:t>Research Administration for Scientists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eaLnBrk="0" fontAlgn="base" hangingPunct="0">
        <a:spcBef>
          <a:spcPct val="0"/>
        </a:spcBef>
        <a:spcAft>
          <a:spcPct val="0"/>
        </a:spcAft>
        <a:defRPr sz="4400">
          <a:solidFill>
            <a:schemeClr val="tx2"/>
          </a:solidFill>
          <a:latin typeface="Arial" charset="0"/>
        </a:defRPr>
      </a:lvl6pPr>
      <a:lvl7pPr marL="914400" algn="l" rtl="0" eaLnBrk="0" fontAlgn="base" hangingPunct="0">
        <a:spcBef>
          <a:spcPct val="0"/>
        </a:spcBef>
        <a:spcAft>
          <a:spcPct val="0"/>
        </a:spcAft>
        <a:defRPr sz="4400">
          <a:solidFill>
            <a:schemeClr val="tx2"/>
          </a:solidFill>
          <a:latin typeface="Arial" charset="0"/>
        </a:defRPr>
      </a:lvl7pPr>
      <a:lvl8pPr marL="1371600" algn="l" rtl="0" eaLnBrk="0" fontAlgn="base" hangingPunct="0">
        <a:spcBef>
          <a:spcPct val="0"/>
        </a:spcBef>
        <a:spcAft>
          <a:spcPct val="0"/>
        </a:spcAft>
        <a:defRPr sz="4400">
          <a:solidFill>
            <a:schemeClr val="tx2"/>
          </a:solidFill>
          <a:latin typeface="Arial" charset="0"/>
        </a:defRPr>
      </a:lvl8pPr>
      <a:lvl9pPr marL="1828800" algn="l"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75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5000"/>
        <a:buFont typeface="ZapfDingbats" pitchFamily="8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65000"/>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SzPct val="65000"/>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65000"/>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65000"/>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6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Microsoft_Word_97_-_2003_Document1.doc"/></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6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32.w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241300" y="4914900"/>
            <a:ext cx="9144000" cy="914400"/>
          </a:xfrm>
        </p:spPr>
        <p:txBody>
          <a:bodyPr/>
          <a:lstStyle/>
          <a:p>
            <a:pPr lvl="1" algn="ctr">
              <a:lnSpc>
                <a:spcPct val="75000"/>
              </a:lnSpc>
              <a:buFontTx/>
              <a:buNone/>
            </a:pPr>
            <a:r>
              <a:rPr lang="en-US" sz="2700" dirty="0" smtClean="0">
                <a:latin typeface="Comic Sans MS" pitchFamily="66" charset="0"/>
              </a:rPr>
              <a:t>Tim </a:t>
            </a:r>
            <a:r>
              <a:rPr lang="en-US" sz="2700" dirty="0" err="1" smtClean="0">
                <a:latin typeface="Comic Sans MS" pitchFamily="66" charset="0"/>
              </a:rPr>
              <a:t>Quigg</a:t>
            </a:r>
            <a:r>
              <a:rPr lang="en-US" sz="2700" dirty="0" smtClean="0">
                <a:latin typeface="Comic Sans MS" pitchFamily="66" charset="0"/>
              </a:rPr>
              <a:t>, Lecturer and Associate Chair for Administration, Finance and Entrepreneurship Computer Science Department, UNC-Chapel Hill</a:t>
            </a:r>
          </a:p>
        </p:txBody>
      </p:sp>
      <p:sp>
        <p:nvSpPr>
          <p:cNvPr id="2051" name="Text Box 3"/>
          <p:cNvSpPr txBox="1">
            <a:spLocks noChangeArrowheads="1"/>
          </p:cNvSpPr>
          <p:nvPr/>
        </p:nvSpPr>
        <p:spPr bwMode="auto">
          <a:xfrm>
            <a:off x="457200" y="2374900"/>
            <a:ext cx="8229600" cy="1938992"/>
          </a:xfrm>
          <a:prstGeom prst="rect">
            <a:avLst/>
          </a:prstGeom>
          <a:solidFill>
            <a:srgbClr val="C00000"/>
          </a:solidFill>
          <a:ln>
            <a:headEnd/>
            <a:tailEnd/>
          </a:ln>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4000" dirty="0">
                <a:solidFill>
                  <a:srgbClr val="FFFFFF"/>
                </a:solidFill>
                <a:latin typeface="Comic Sans MS" pitchFamily="66" charset="0"/>
              </a:rPr>
              <a:t>The </a:t>
            </a:r>
            <a:r>
              <a:rPr lang="en-US" sz="4000">
                <a:solidFill>
                  <a:srgbClr val="FFFFFF"/>
                </a:solidFill>
                <a:latin typeface="Comic Sans MS" pitchFamily="66" charset="0"/>
              </a:rPr>
              <a:t>Federal </a:t>
            </a:r>
            <a:r>
              <a:rPr lang="en-US" sz="4000" smtClean="0">
                <a:solidFill>
                  <a:srgbClr val="FFFFFF"/>
                </a:solidFill>
                <a:latin typeface="Comic Sans MS" pitchFamily="66" charset="0"/>
              </a:rPr>
              <a:t>Budgetary </a:t>
            </a:r>
            <a:r>
              <a:rPr lang="en-US" sz="4000" dirty="0">
                <a:solidFill>
                  <a:srgbClr val="FFFFFF"/>
                </a:solidFill>
                <a:latin typeface="Comic Sans MS" pitchFamily="66" charset="0"/>
              </a:rPr>
              <a:t>Process, Federal Funding for Research and UNC’s Share!</a:t>
            </a:r>
          </a:p>
        </p:txBody>
      </p:sp>
      <p:sp>
        <p:nvSpPr>
          <p:cNvPr id="5126" name="Rectangle 4"/>
          <p:cNvSpPr>
            <a:spLocks noGrp="1" noChangeArrowheads="1"/>
          </p:cNvSpPr>
          <p:nvPr>
            <p:ph type="title"/>
          </p:nvPr>
        </p:nvSpPr>
        <p:spPr>
          <a:xfrm>
            <a:off x="88900" y="508000"/>
            <a:ext cx="8953500" cy="1524000"/>
          </a:xfrm>
        </p:spPr>
        <p:txBody>
          <a:bodyPr/>
          <a:lstStyle/>
          <a:p>
            <a:pPr algn="ctr">
              <a:lnSpc>
                <a:spcPct val="120000"/>
              </a:lnSpc>
              <a:spcBef>
                <a:spcPct val="35000"/>
              </a:spcBef>
              <a:spcAft>
                <a:spcPct val="40000"/>
              </a:spcAft>
            </a:pPr>
            <a:r>
              <a:rPr lang="en-US" sz="3800" b="1" dirty="0" smtClean="0">
                <a:solidFill>
                  <a:schemeClr val="tx1"/>
                </a:solidFill>
                <a:latin typeface="Comic Sans MS" pitchFamily="66" charset="0"/>
              </a:rPr>
              <a:t>COMP 918: Research Administration for Scientists</a:t>
            </a:r>
            <a:endParaRPr lang="en-US" sz="3800" b="1" i="1" dirty="0" smtClean="0">
              <a:solidFill>
                <a:schemeClr val="tx1"/>
              </a:solidFill>
              <a:latin typeface="Comic Sans MS" pitchFamily="66" charset="0"/>
            </a:endParaRPr>
          </a:p>
        </p:txBody>
      </p:sp>
      <p:sp>
        <p:nvSpPr>
          <p:cNvPr id="5128" name="Text Box 7"/>
          <p:cNvSpPr txBox="1">
            <a:spLocks noChangeArrowheads="1"/>
          </p:cNvSpPr>
          <p:nvPr/>
        </p:nvSpPr>
        <p:spPr bwMode="auto">
          <a:xfrm>
            <a:off x="0" y="6550025"/>
            <a:ext cx="6019800" cy="307975"/>
          </a:xfrm>
          <a:prstGeom prst="rect">
            <a:avLst/>
          </a:prstGeom>
          <a:noFill/>
          <a:ln w="12700">
            <a:noFill/>
            <a:miter lim="800000"/>
            <a:headEnd/>
            <a:tailEnd/>
          </a:ln>
        </p:spPr>
        <p:txBody>
          <a:bodyPr>
            <a:spAutoFit/>
          </a:bodyPr>
          <a:lstStyle/>
          <a:p>
            <a:pPr>
              <a:spcBef>
                <a:spcPct val="50000"/>
              </a:spcBef>
            </a:pPr>
            <a:r>
              <a:rPr lang="en-US" sz="1400" b="1" dirty="0">
                <a:latin typeface="Comic Sans MS" pitchFamily="66" charset="0"/>
              </a:rPr>
              <a:t>© Copyright </a:t>
            </a:r>
            <a:r>
              <a:rPr lang="en-US" sz="1400" b="1" dirty="0" smtClean="0">
                <a:latin typeface="Comic Sans MS" pitchFamily="66" charset="0"/>
              </a:rPr>
              <a:t>2013  </a:t>
            </a:r>
            <a:r>
              <a:rPr lang="en-US" sz="1400" b="1" dirty="0">
                <a:latin typeface="Comic Sans MS" pitchFamily="66" charset="0"/>
              </a:rPr>
              <a:t>Timothy L. </a:t>
            </a:r>
            <a:r>
              <a:rPr lang="en-US" sz="1400" b="1" dirty="0" err="1">
                <a:latin typeface="Comic Sans MS" pitchFamily="66" charset="0"/>
              </a:rPr>
              <a:t>Quigg</a:t>
            </a:r>
            <a:r>
              <a:rPr lang="en-US" sz="1400" b="1" dirty="0">
                <a:latin typeface="Comic Sans MS" pitchFamily="66" charset="0"/>
              </a:rPr>
              <a:t>        All Rights Reserved</a:t>
            </a:r>
          </a:p>
        </p:txBody>
      </p:sp>
    </p:spTree>
    <p:extLst>
      <p:ext uri="{BB962C8B-B14F-4D97-AF65-F5344CB8AC3E}">
        <p14:creationId xmlns:p14="http://schemas.microsoft.com/office/powerpoint/2010/main" val="2442221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88900" y="254000"/>
            <a:ext cx="8839200" cy="6417141"/>
          </a:xfrm>
          <a:prstGeom prst="rect">
            <a:avLst/>
          </a:prstGeom>
          <a:noFill/>
          <a:ln w="9525">
            <a:noFill/>
            <a:miter lim="800000"/>
            <a:headEnd/>
            <a:tailEnd/>
          </a:ln>
        </p:spPr>
        <p:txBody>
          <a:bodyPr>
            <a:spAutoFit/>
          </a:bodyPr>
          <a:lstStyle/>
          <a:p>
            <a:pPr marL="1143000" lvl="2" indent="-228600">
              <a:spcAft>
                <a:spcPts val="600"/>
              </a:spcAft>
              <a:defRPr/>
            </a:pPr>
            <a:endParaRPr lang="en-US" sz="800" dirty="0">
              <a:latin typeface="Comic Sans MS" pitchFamily="66" charset="0"/>
            </a:endParaRPr>
          </a:p>
          <a:p>
            <a:pPr marL="749300" lvl="1" indent="-292100">
              <a:spcAft>
                <a:spcPts val="600"/>
              </a:spcAft>
              <a:buFont typeface="Arial" charset="0"/>
              <a:buChar char="•"/>
              <a:defRPr/>
            </a:pPr>
            <a:endParaRPr lang="en-US" sz="1900" dirty="0">
              <a:latin typeface="Comic Sans MS" pitchFamily="66" charset="0"/>
            </a:endParaRPr>
          </a:p>
          <a:p>
            <a:pPr marL="406400" lvl="2" algn="ctr">
              <a:spcAft>
                <a:spcPts val="1200"/>
              </a:spcAft>
              <a:defRPr/>
            </a:pPr>
            <a:r>
              <a:rPr lang="en-US" sz="3600" dirty="0">
                <a:latin typeface="Comic Sans MS" pitchFamily="66" charset="0"/>
              </a:rPr>
              <a:t>There is no better way to measure the </a:t>
            </a:r>
            <a:r>
              <a:rPr lang="en-US" sz="3600" u="sng" dirty="0">
                <a:latin typeface="Comic Sans MS" pitchFamily="66" charset="0"/>
              </a:rPr>
              <a:t>priorities</a:t>
            </a:r>
            <a:r>
              <a:rPr lang="en-US" sz="3600" dirty="0">
                <a:latin typeface="Comic Sans MS" pitchFamily="66" charset="0"/>
              </a:rPr>
              <a:t> of an organization than to examine where the organization spends its money. </a:t>
            </a:r>
          </a:p>
          <a:p>
            <a:pPr marL="406400" lvl="2" algn="ctr">
              <a:spcAft>
                <a:spcPts val="1200"/>
              </a:spcAft>
              <a:defRPr/>
            </a:pPr>
            <a:r>
              <a:rPr lang="en-US" sz="800" dirty="0">
                <a:latin typeface="Comic Sans MS" pitchFamily="66" charset="0"/>
              </a:rPr>
              <a:t>        </a:t>
            </a:r>
          </a:p>
          <a:p>
            <a:pPr marL="406400" lvl="2" algn="ctr">
              <a:spcAft>
                <a:spcPts val="1200"/>
              </a:spcAft>
              <a:defRPr/>
            </a:pPr>
            <a:r>
              <a:rPr lang="en-US" sz="3600" dirty="0">
                <a:latin typeface="Comic Sans MS" pitchFamily="66" charset="0"/>
              </a:rPr>
              <a:t>So always look at the budget to see what an organization really </a:t>
            </a:r>
            <a:r>
              <a:rPr lang="en-US" sz="3600" u="sng" dirty="0">
                <a:latin typeface="Comic Sans MS" pitchFamily="66" charset="0"/>
              </a:rPr>
              <a:t>values</a:t>
            </a:r>
            <a:r>
              <a:rPr lang="en-US" sz="3600" dirty="0" smtClean="0">
                <a:latin typeface="Comic Sans MS" pitchFamily="66" charset="0"/>
              </a:rPr>
              <a:t>!</a:t>
            </a:r>
          </a:p>
          <a:p>
            <a:pPr marL="406400" lvl="2" algn="ctr">
              <a:spcAft>
                <a:spcPts val="1200"/>
              </a:spcAft>
              <a:defRPr/>
            </a:pPr>
            <a:endParaRPr lang="en-US" sz="800" dirty="0">
              <a:latin typeface="Comic Sans MS" pitchFamily="66" charset="0"/>
            </a:endParaRPr>
          </a:p>
          <a:p>
            <a:pPr marL="0" lvl="2" indent="114300" algn="ctr">
              <a:spcAft>
                <a:spcPts val="1200"/>
              </a:spcAft>
              <a:tabLst>
                <a:tab pos="177800" algn="l"/>
                <a:tab pos="571500" algn="l"/>
              </a:tabLst>
              <a:defRPr/>
            </a:pPr>
            <a:r>
              <a:rPr lang="en-US" sz="3600" b="1" dirty="0">
                <a:solidFill>
                  <a:srgbClr val="C00000"/>
                </a:solidFill>
                <a:latin typeface="Comic Sans MS" pitchFamily="66" charset="0"/>
              </a:rPr>
              <a:t>	Let’s look at the federal budgeting process to see how it works!        </a:t>
            </a:r>
            <a:endParaRPr lang="en-US" sz="3600" b="1" dirty="0">
              <a:latin typeface="Comic Sans MS" pitchFamily="66" charset="0"/>
            </a:endParaRPr>
          </a:p>
          <a:p>
            <a:pPr marL="1143000" lvl="2" indent="-228600">
              <a:spcAft>
                <a:spcPts val="1200"/>
              </a:spcAft>
              <a:buFont typeface="Arial" charset="0"/>
              <a:buChar char="•"/>
              <a:defRPr/>
            </a:pPr>
            <a:endParaRPr lang="en-US" sz="2000" dirty="0">
              <a:latin typeface="Comic Sans MS" pitchFamily="66" charset="0"/>
            </a:endParaRPr>
          </a:p>
        </p:txBody>
      </p:sp>
      <p:sp>
        <p:nvSpPr>
          <p:cNvPr id="5" name="TextBox 4"/>
          <p:cNvSpPr txBox="1"/>
          <p:nvPr/>
        </p:nvSpPr>
        <p:spPr>
          <a:xfrm>
            <a:off x="2273300" y="4902200"/>
            <a:ext cx="4495800" cy="1323439"/>
          </a:xfrm>
          <a:prstGeom prst="rect">
            <a:avLst/>
          </a:prstGeom>
          <a:scene3d>
            <a:camera prst="isometricOffAxis1Right"/>
            <a:lightRig rig="threePt" dir="t"/>
          </a:scene3d>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US" sz="4000" b="1" dirty="0" smtClean="0">
                <a:solidFill>
                  <a:schemeClr val="bg2">
                    <a:lumMod val="75000"/>
                  </a:schemeClr>
                </a:solidFill>
                <a:latin typeface="Comic Sans MS" pitchFamily="66" charset="0"/>
              </a:rPr>
              <a:t>Well, how it “sort of” works!</a:t>
            </a:r>
            <a:endParaRPr lang="en-US" sz="4000" dirty="0">
              <a:solidFill>
                <a:schemeClr val="bg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04800" y="0"/>
            <a:ext cx="8509000" cy="6173788"/>
          </a:xfrm>
          <a:prstGeom prst="rect">
            <a:avLst/>
          </a:prstGeom>
          <a:solidFill>
            <a:srgbClr val="CCECFF"/>
          </a:solidFill>
          <a:ln w="9525">
            <a:solidFill>
              <a:schemeClr val="tx1"/>
            </a:solidFill>
            <a:miter lim="800000"/>
            <a:headEnd/>
            <a:tailEnd/>
          </a:ln>
        </p:spPr>
        <p:txBody>
          <a:bodyPr wrap="none" anchor="ctr"/>
          <a:lstStyle/>
          <a:p>
            <a:endParaRPr lang="en-US"/>
          </a:p>
        </p:txBody>
      </p:sp>
      <p:grpSp>
        <p:nvGrpSpPr>
          <p:cNvPr id="22531" name="Group 3"/>
          <p:cNvGrpSpPr>
            <a:grpSpLocks/>
          </p:cNvGrpSpPr>
          <p:nvPr/>
        </p:nvGrpSpPr>
        <p:grpSpPr bwMode="auto">
          <a:xfrm>
            <a:off x="1663700" y="1184275"/>
            <a:ext cx="5716588" cy="4481513"/>
            <a:chOff x="3456" y="2880"/>
            <a:chExt cx="9000" cy="7056"/>
          </a:xfrm>
        </p:grpSpPr>
        <p:sp>
          <p:nvSpPr>
            <p:cNvPr id="22550" name="Line 4"/>
            <p:cNvSpPr>
              <a:spLocks noChangeShapeType="1"/>
            </p:cNvSpPr>
            <p:nvPr/>
          </p:nvSpPr>
          <p:spPr bwMode="auto">
            <a:xfrm flipV="1">
              <a:off x="7992" y="2880"/>
              <a:ext cx="0" cy="6912"/>
            </a:xfrm>
            <a:prstGeom prst="line">
              <a:avLst/>
            </a:prstGeom>
            <a:noFill/>
            <a:ln w="28575">
              <a:solidFill>
                <a:srgbClr val="000000"/>
              </a:solidFill>
              <a:round/>
              <a:headEnd/>
              <a:tailEnd/>
            </a:ln>
          </p:spPr>
          <p:txBody>
            <a:bodyPr/>
            <a:lstStyle/>
            <a:p>
              <a:endParaRPr lang="en-US"/>
            </a:p>
          </p:txBody>
        </p:sp>
        <p:sp>
          <p:nvSpPr>
            <p:cNvPr id="22551" name="Line 5"/>
            <p:cNvSpPr>
              <a:spLocks noChangeShapeType="1"/>
            </p:cNvSpPr>
            <p:nvPr/>
          </p:nvSpPr>
          <p:spPr bwMode="auto">
            <a:xfrm flipV="1">
              <a:off x="12456" y="3456"/>
              <a:ext cx="0" cy="6480"/>
            </a:xfrm>
            <a:prstGeom prst="line">
              <a:avLst/>
            </a:prstGeom>
            <a:noFill/>
            <a:ln w="28575">
              <a:solidFill>
                <a:srgbClr val="000000"/>
              </a:solidFill>
              <a:round/>
              <a:headEnd/>
              <a:tailEnd/>
            </a:ln>
          </p:spPr>
          <p:txBody>
            <a:bodyPr/>
            <a:lstStyle/>
            <a:p>
              <a:endParaRPr lang="en-US"/>
            </a:p>
          </p:txBody>
        </p:sp>
        <p:sp>
          <p:nvSpPr>
            <p:cNvPr id="22552" name="Line 6"/>
            <p:cNvSpPr>
              <a:spLocks noChangeShapeType="1"/>
            </p:cNvSpPr>
            <p:nvPr/>
          </p:nvSpPr>
          <p:spPr bwMode="auto">
            <a:xfrm flipV="1">
              <a:off x="3456" y="3456"/>
              <a:ext cx="0" cy="4608"/>
            </a:xfrm>
            <a:prstGeom prst="line">
              <a:avLst/>
            </a:prstGeom>
            <a:noFill/>
            <a:ln w="28575">
              <a:solidFill>
                <a:srgbClr val="000000"/>
              </a:solidFill>
              <a:round/>
              <a:headEnd/>
              <a:tailEnd/>
            </a:ln>
          </p:spPr>
          <p:txBody>
            <a:bodyPr/>
            <a:lstStyle/>
            <a:p>
              <a:endParaRPr lang="en-US"/>
            </a:p>
          </p:txBody>
        </p:sp>
        <p:sp>
          <p:nvSpPr>
            <p:cNvPr id="22553" name="Line 7"/>
            <p:cNvSpPr>
              <a:spLocks noChangeShapeType="1"/>
            </p:cNvSpPr>
            <p:nvPr/>
          </p:nvSpPr>
          <p:spPr bwMode="auto">
            <a:xfrm flipH="1">
              <a:off x="3456" y="3456"/>
              <a:ext cx="9000" cy="0"/>
            </a:xfrm>
            <a:prstGeom prst="line">
              <a:avLst/>
            </a:prstGeom>
            <a:noFill/>
            <a:ln w="28575">
              <a:solidFill>
                <a:srgbClr val="000000"/>
              </a:solidFill>
              <a:round/>
              <a:headEnd/>
              <a:tailEnd/>
            </a:ln>
          </p:spPr>
          <p:txBody>
            <a:bodyPr/>
            <a:lstStyle/>
            <a:p>
              <a:endParaRPr lang="en-US"/>
            </a:p>
          </p:txBody>
        </p:sp>
      </p:grpSp>
      <p:sp>
        <p:nvSpPr>
          <p:cNvPr id="22532" name="Text Box 8"/>
          <p:cNvSpPr txBox="1">
            <a:spLocks noChangeArrowheads="1"/>
          </p:cNvSpPr>
          <p:nvPr/>
        </p:nvSpPr>
        <p:spPr bwMode="auto">
          <a:xfrm>
            <a:off x="1755775" y="544513"/>
            <a:ext cx="5486400" cy="777875"/>
          </a:xfrm>
          <a:prstGeom prst="rect">
            <a:avLst/>
          </a:prstGeom>
          <a:solidFill>
            <a:schemeClr val="bg1"/>
          </a:solidFill>
          <a:ln w="38100">
            <a:solidFill>
              <a:srgbClr val="0000FF"/>
            </a:solidFill>
            <a:miter lim="800000"/>
            <a:headEnd/>
            <a:tailEnd/>
          </a:ln>
        </p:spPr>
        <p:txBody>
          <a:bodyPr lIns="45720" tIns="91440" rIns="45720"/>
          <a:lstStyle/>
          <a:p>
            <a:pPr algn="ctr"/>
            <a:r>
              <a:rPr lang="en-US" sz="2000" b="1">
                <a:latin typeface="Arial" charset="0"/>
              </a:rPr>
              <a:t>Executive Office of the President (EXOP)</a:t>
            </a:r>
            <a:endParaRPr lang="en-US" sz="1800" b="1">
              <a:latin typeface="Arial" charset="0"/>
            </a:endParaRPr>
          </a:p>
          <a:p>
            <a:pPr algn="ctr"/>
            <a:r>
              <a:rPr lang="en-US" sz="1800" b="1">
                <a:latin typeface="Arial" charset="0"/>
              </a:rPr>
              <a:t>White House Office</a:t>
            </a:r>
          </a:p>
        </p:txBody>
      </p:sp>
      <p:sp>
        <p:nvSpPr>
          <p:cNvPr id="22533" name="Text Box 9"/>
          <p:cNvSpPr txBox="1">
            <a:spLocks noChangeArrowheads="1"/>
          </p:cNvSpPr>
          <p:nvPr/>
        </p:nvSpPr>
        <p:spPr bwMode="auto">
          <a:xfrm>
            <a:off x="384175" y="1733550"/>
            <a:ext cx="2652713" cy="1004888"/>
          </a:xfrm>
          <a:prstGeom prst="rect">
            <a:avLst/>
          </a:prstGeom>
          <a:solidFill>
            <a:srgbClr val="CCFFCC"/>
          </a:solidFill>
          <a:ln w="38100">
            <a:solidFill>
              <a:srgbClr val="008000"/>
            </a:solidFill>
            <a:miter lim="800000"/>
            <a:headEnd/>
            <a:tailEnd/>
          </a:ln>
        </p:spPr>
        <p:txBody>
          <a:bodyPr lIns="45720" rIns="45720"/>
          <a:lstStyle/>
          <a:p>
            <a:pPr algn="ctr"/>
            <a:r>
              <a:rPr lang="en-US" sz="1800" b="1">
                <a:latin typeface="Arial" charset="0"/>
              </a:rPr>
              <a:t>Office of </a:t>
            </a:r>
          </a:p>
          <a:p>
            <a:pPr algn="ctr"/>
            <a:r>
              <a:rPr lang="en-US" sz="1800" b="1">
                <a:latin typeface="Arial" charset="0"/>
              </a:rPr>
              <a:t>Management &amp; Budget</a:t>
            </a:r>
          </a:p>
          <a:p>
            <a:pPr algn="ctr"/>
            <a:r>
              <a:rPr lang="en-US" sz="1800" b="1">
                <a:latin typeface="Arial" charset="0"/>
              </a:rPr>
              <a:t>(OMB)</a:t>
            </a:r>
          </a:p>
        </p:txBody>
      </p:sp>
      <p:sp>
        <p:nvSpPr>
          <p:cNvPr id="22534" name="Text Box 10"/>
          <p:cNvSpPr txBox="1">
            <a:spLocks noChangeArrowheads="1"/>
          </p:cNvSpPr>
          <p:nvPr/>
        </p:nvSpPr>
        <p:spPr bwMode="auto">
          <a:xfrm>
            <a:off x="3195638" y="1733550"/>
            <a:ext cx="2652712" cy="1004888"/>
          </a:xfrm>
          <a:prstGeom prst="rect">
            <a:avLst/>
          </a:prstGeom>
          <a:solidFill>
            <a:schemeClr val="bg1"/>
          </a:solidFill>
          <a:ln w="38100">
            <a:solidFill>
              <a:srgbClr val="0000FF"/>
            </a:solidFill>
            <a:miter lim="800000"/>
            <a:headEnd/>
            <a:tailEnd/>
          </a:ln>
        </p:spPr>
        <p:txBody>
          <a:bodyPr lIns="45720" rIns="45720"/>
          <a:lstStyle/>
          <a:p>
            <a:pPr algn="ctr"/>
            <a:r>
              <a:rPr lang="en-US" sz="1800" b="1">
                <a:latin typeface="Arial" charset="0"/>
              </a:rPr>
              <a:t>Office of the </a:t>
            </a:r>
          </a:p>
          <a:p>
            <a:pPr algn="ctr"/>
            <a:r>
              <a:rPr lang="en-US" sz="1800" b="1">
                <a:latin typeface="Arial" charset="0"/>
              </a:rPr>
              <a:t>Vice President</a:t>
            </a:r>
          </a:p>
          <a:p>
            <a:pPr algn="ctr"/>
            <a:r>
              <a:rPr lang="en-US" sz="1800" b="1">
                <a:latin typeface="Arial" charset="0"/>
              </a:rPr>
              <a:t>(OVP)</a:t>
            </a:r>
          </a:p>
          <a:p>
            <a:pPr algn="ctr"/>
            <a:endParaRPr lang="en-US" sz="1800" b="1">
              <a:latin typeface="Arial" charset="0"/>
            </a:endParaRPr>
          </a:p>
        </p:txBody>
      </p:sp>
      <p:sp>
        <p:nvSpPr>
          <p:cNvPr id="22535" name="Text Box 11"/>
          <p:cNvSpPr txBox="1">
            <a:spLocks noChangeArrowheads="1"/>
          </p:cNvSpPr>
          <p:nvPr/>
        </p:nvSpPr>
        <p:spPr bwMode="auto">
          <a:xfrm>
            <a:off x="6053138" y="2922588"/>
            <a:ext cx="2652712" cy="1004887"/>
          </a:xfrm>
          <a:prstGeom prst="rect">
            <a:avLst/>
          </a:prstGeom>
          <a:solidFill>
            <a:srgbClr val="FFEBEB"/>
          </a:solidFill>
          <a:ln w="38100">
            <a:solidFill>
              <a:srgbClr val="FF7C80"/>
            </a:solidFill>
            <a:miter lim="800000"/>
            <a:headEnd/>
            <a:tailEnd/>
          </a:ln>
        </p:spPr>
        <p:txBody>
          <a:bodyPr lIns="45720" tIns="91440" rIns="45720"/>
          <a:lstStyle/>
          <a:p>
            <a:pPr algn="ctr"/>
            <a:r>
              <a:rPr lang="en-US" sz="1800" b="1">
                <a:solidFill>
                  <a:srgbClr val="DDDDDD"/>
                </a:solidFill>
                <a:latin typeface="Arial" charset="0"/>
              </a:rPr>
              <a:t>National Security Council (NSC)</a:t>
            </a:r>
          </a:p>
        </p:txBody>
      </p:sp>
      <p:sp>
        <p:nvSpPr>
          <p:cNvPr id="22536" name="Text Box 12"/>
          <p:cNvSpPr txBox="1">
            <a:spLocks noChangeArrowheads="1"/>
          </p:cNvSpPr>
          <p:nvPr/>
        </p:nvSpPr>
        <p:spPr bwMode="auto">
          <a:xfrm>
            <a:off x="6053138" y="1733550"/>
            <a:ext cx="2652712" cy="1004888"/>
          </a:xfrm>
          <a:prstGeom prst="rect">
            <a:avLst/>
          </a:prstGeom>
          <a:solidFill>
            <a:srgbClr val="F8F8F8"/>
          </a:solidFill>
          <a:ln w="38100">
            <a:solidFill>
              <a:srgbClr val="66CCFF"/>
            </a:solidFill>
            <a:miter lim="800000"/>
            <a:headEnd/>
            <a:tailEnd/>
          </a:ln>
        </p:spPr>
        <p:txBody>
          <a:bodyPr lIns="45720" rIns="45720"/>
          <a:lstStyle/>
          <a:p>
            <a:pPr algn="ctr"/>
            <a:r>
              <a:rPr lang="en-US" sz="1800" b="1">
                <a:solidFill>
                  <a:srgbClr val="DDDDDD"/>
                </a:solidFill>
                <a:latin typeface="Arial" charset="0"/>
              </a:rPr>
              <a:t>President’s Foreign Intelligence Advisory Board (PFIAB)</a:t>
            </a:r>
          </a:p>
        </p:txBody>
      </p:sp>
      <p:sp>
        <p:nvSpPr>
          <p:cNvPr id="22537" name="Text Box 13"/>
          <p:cNvSpPr txBox="1">
            <a:spLocks noChangeArrowheads="1"/>
          </p:cNvSpPr>
          <p:nvPr/>
        </p:nvSpPr>
        <p:spPr bwMode="auto">
          <a:xfrm>
            <a:off x="3219450" y="2922588"/>
            <a:ext cx="2651125" cy="1004887"/>
          </a:xfrm>
          <a:prstGeom prst="rect">
            <a:avLst/>
          </a:prstGeom>
          <a:solidFill>
            <a:schemeClr val="bg1"/>
          </a:solidFill>
          <a:ln w="38100">
            <a:solidFill>
              <a:srgbClr val="0000FF"/>
            </a:solidFill>
            <a:miter lim="800000"/>
            <a:headEnd/>
            <a:tailEnd/>
          </a:ln>
        </p:spPr>
        <p:txBody>
          <a:bodyPr lIns="45720" rIns="45720"/>
          <a:lstStyle/>
          <a:p>
            <a:pPr algn="ctr"/>
            <a:r>
              <a:rPr lang="en-US" sz="1800" b="1">
                <a:latin typeface="Arial" charset="0"/>
              </a:rPr>
              <a:t>Office of </a:t>
            </a:r>
          </a:p>
          <a:p>
            <a:pPr algn="ctr"/>
            <a:r>
              <a:rPr lang="en-US" sz="1800" b="1">
                <a:latin typeface="Arial" charset="0"/>
              </a:rPr>
              <a:t>Policy Development</a:t>
            </a:r>
          </a:p>
          <a:p>
            <a:pPr algn="ctr"/>
            <a:r>
              <a:rPr lang="en-US" sz="1800" b="1">
                <a:latin typeface="Arial" charset="0"/>
              </a:rPr>
              <a:t>(OPD)</a:t>
            </a:r>
          </a:p>
        </p:txBody>
      </p:sp>
      <p:sp>
        <p:nvSpPr>
          <p:cNvPr id="22538" name="Text Box 14"/>
          <p:cNvSpPr txBox="1">
            <a:spLocks noChangeArrowheads="1"/>
          </p:cNvSpPr>
          <p:nvPr/>
        </p:nvSpPr>
        <p:spPr bwMode="auto">
          <a:xfrm>
            <a:off x="3219450" y="4111625"/>
            <a:ext cx="2651125" cy="1004888"/>
          </a:xfrm>
          <a:prstGeom prst="rect">
            <a:avLst/>
          </a:prstGeom>
          <a:solidFill>
            <a:schemeClr val="bg1"/>
          </a:solidFill>
          <a:ln w="38100">
            <a:solidFill>
              <a:srgbClr val="0000FF"/>
            </a:solidFill>
            <a:miter lim="800000"/>
            <a:headEnd/>
            <a:tailEnd/>
          </a:ln>
        </p:spPr>
        <p:txBody>
          <a:bodyPr lIns="45720" rIns="45720"/>
          <a:lstStyle/>
          <a:p>
            <a:pPr algn="ctr"/>
            <a:r>
              <a:rPr lang="en-US" sz="1800" b="1">
                <a:latin typeface="Arial" charset="0"/>
              </a:rPr>
              <a:t>Council of</a:t>
            </a:r>
          </a:p>
          <a:p>
            <a:pPr algn="ctr"/>
            <a:r>
              <a:rPr lang="en-US" sz="1800" b="1">
                <a:latin typeface="Arial" charset="0"/>
              </a:rPr>
              <a:t>Economic Advisors</a:t>
            </a:r>
          </a:p>
          <a:p>
            <a:pPr algn="ctr"/>
            <a:r>
              <a:rPr lang="en-US" sz="1800" b="1">
                <a:latin typeface="Arial" charset="0"/>
              </a:rPr>
              <a:t>(CEA)</a:t>
            </a:r>
          </a:p>
        </p:txBody>
      </p:sp>
      <p:sp>
        <p:nvSpPr>
          <p:cNvPr id="22539" name="Text Box 15"/>
          <p:cNvSpPr txBox="1">
            <a:spLocks noChangeArrowheads="1"/>
          </p:cNvSpPr>
          <p:nvPr/>
        </p:nvSpPr>
        <p:spPr bwMode="auto">
          <a:xfrm>
            <a:off x="3219450" y="5299075"/>
            <a:ext cx="2651125" cy="1006475"/>
          </a:xfrm>
          <a:prstGeom prst="rect">
            <a:avLst/>
          </a:prstGeom>
          <a:solidFill>
            <a:schemeClr val="bg1"/>
          </a:solidFill>
          <a:ln w="38100">
            <a:solidFill>
              <a:srgbClr val="0000FF"/>
            </a:solidFill>
            <a:miter lim="800000"/>
            <a:headEnd/>
            <a:tailEnd/>
          </a:ln>
        </p:spPr>
        <p:txBody>
          <a:bodyPr lIns="45720" rIns="45720"/>
          <a:lstStyle/>
          <a:p>
            <a:pPr algn="ctr"/>
            <a:r>
              <a:rPr lang="en-US" sz="1800" b="1">
                <a:latin typeface="Arial" charset="0"/>
              </a:rPr>
              <a:t>Council of</a:t>
            </a:r>
          </a:p>
          <a:p>
            <a:pPr algn="ctr"/>
            <a:r>
              <a:rPr lang="en-US" sz="1800" b="1">
                <a:latin typeface="Arial" charset="0"/>
              </a:rPr>
              <a:t>Environmental Quality</a:t>
            </a:r>
          </a:p>
          <a:p>
            <a:pPr algn="ctr"/>
            <a:r>
              <a:rPr lang="en-US" sz="1800" b="1">
                <a:latin typeface="Arial" charset="0"/>
              </a:rPr>
              <a:t>(CEQ)</a:t>
            </a:r>
          </a:p>
        </p:txBody>
      </p:sp>
      <p:sp>
        <p:nvSpPr>
          <p:cNvPr id="22540" name="Text Box 16"/>
          <p:cNvSpPr txBox="1">
            <a:spLocks noChangeArrowheads="1"/>
          </p:cNvSpPr>
          <p:nvPr/>
        </p:nvSpPr>
        <p:spPr bwMode="auto">
          <a:xfrm>
            <a:off x="384175" y="2922588"/>
            <a:ext cx="2652713" cy="1004887"/>
          </a:xfrm>
          <a:prstGeom prst="rect">
            <a:avLst/>
          </a:prstGeom>
          <a:solidFill>
            <a:srgbClr val="DDFFDD"/>
          </a:solidFill>
          <a:ln w="38100">
            <a:solidFill>
              <a:srgbClr val="66FF99"/>
            </a:solidFill>
            <a:miter lim="800000"/>
            <a:headEnd/>
            <a:tailEnd/>
          </a:ln>
        </p:spPr>
        <p:txBody>
          <a:bodyPr lIns="45720" rIns="45720"/>
          <a:lstStyle/>
          <a:p>
            <a:pPr algn="ctr"/>
            <a:r>
              <a:rPr lang="en-US" sz="1800" b="1">
                <a:solidFill>
                  <a:srgbClr val="DDDDDD"/>
                </a:solidFill>
                <a:latin typeface="Arial" charset="0"/>
              </a:rPr>
              <a:t>US Trade Representative</a:t>
            </a:r>
          </a:p>
          <a:p>
            <a:pPr algn="ctr"/>
            <a:r>
              <a:rPr lang="en-US" sz="1800" b="1">
                <a:solidFill>
                  <a:srgbClr val="DDDDDD"/>
                </a:solidFill>
                <a:latin typeface="Arial" charset="0"/>
              </a:rPr>
              <a:t>(USTR)</a:t>
            </a:r>
          </a:p>
        </p:txBody>
      </p:sp>
      <p:sp>
        <p:nvSpPr>
          <p:cNvPr id="22541" name="Text Box 17"/>
          <p:cNvSpPr txBox="1">
            <a:spLocks noChangeArrowheads="1"/>
          </p:cNvSpPr>
          <p:nvPr/>
        </p:nvSpPr>
        <p:spPr bwMode="auto">
          <a:xfrm>
            <a:off x="384175" y="4111625"/>
            <a:ext cx="2652713" cy="1004888"/>
          </a:xfrm>
          <a:prstGeom prst="rect">
            <a:avLst/>
          </a:prstGeom>
          <a:solidFill>
            <a:srgbClr val="DDFFDD"/>
          </a:solidFill>
          <a:ln w="38100">
            <a:solidFill>
              <a:srgbClr val="66FF99"/>
            </a:solidFill>
            <a:miter lim="800000"/>
            <a:headEnd/>
            <a:tailEnd/>
          </a:ln>
        </p:spPr>
        <p:txBody>
          <a:bodyPr lIns="45720" rIns="45720"/>
          <a:lstStyle/>
          <a:p>
            <a:pPr algn="ctr"/>
            <a:r>
              <a:rPr lang="en-US" sz="1800" b="1">
                <a:solidFill>
                  <a:srgbClr val="DDDDDD"/>
                </a:solidFill>
                <a:latin typeface="Arial" charset="0"/>
              </a:rPr>
              <a:t>Office of </a:t>
            </a:r>
          </a:p>
          <a:p>
            <a:pPr algn="ctr"/>
            <a:r>
              <a:rPr lang="en-US" sz="1800" b="1">
                <a:solidFill>
                  <a:srgbClr val="DDDDDD"/>
                </a:solidFill>
                <a:latin typeface="Arial" charset="0"/>
              </a:rPr>
              <a:t>Administration</a:t>
            </a:r>
          </a:p>
          <a:p>
            <a:pPr algn="ctr"/>
            <a:r>
              <a:rPr lang="en-US" sz="1800" b="1">
                <a:solidFill>
                  <a:srgbClr val="DDDDDD"/>
                </a:solidFill>
                <a:latin typeface="Arial" charset="0"/>
              </a:rPr>
              <a:t>(OA)</a:t>
            </a:r>
          </a:p>
        </p:txBody>
      </p:sp>
      <p:sp>
        <p:nvSpPr>
          <p:cNvPr id="22542" name="Text Box 18"/>
          <p:cNvSpPr txBox="1">
            <a:spLocks noChangeArrowheads="1"/>
          </p:cNvSpPr>
          <p:nvPr/>
        </p:nvSpPr>
        <p:spPr bwMode="auto">
          <a:xfrm>
            <a:off x="6053138" y="4111625"/>
            <a:ext cx="2652712" cy="1004888"/>
          </a:xfrm>
          <a:prstGeom prst="rect">
            <a:avLst/>
          </a:prstGeom>
          <a:solidFill>
            <a:srgbClr val="FFEBEB"/>
          </a:solidFill>
          <a:ln w="38100">
            <a:solidFill>
              <a:srgbClr val="FF7C80"/>
            </a:solidFill>
            <a:miter lim="800000"/>
            <a:headEnd/>
            <a:tailEnd/>
          </a:ln>
        </p:spPr>
        <p:txBody>
          <a:bodyPr lIns="45720" rIns="45720"/>
          <a:lstStyle/>
          <a:p>
            <a:pPr algn="ctr"/>
            <a:r>
              <a:rPr lang="en-US" sz="1800" b="1">
                <a:solidFill>
                  <a:srgbClr val="DDDDDD"/>
                </a:solidFill>
                <a:latin typeface="Arial" charset="0"/>
              </a:rPr>
              <a:t>Office of National Drug Control Policy (ONDCP)</a:t>
            </a:r>
          </a:p>
        </p:txBody>
      </p:sp>
      <p:sp>
        <p:nvSpPr>
          <p:cNvPr id="22543" name="Text Box 19"/>
          <p:cNvSpPr txBox="1">
            <a:spLocks noChangeArrowheads="1"/>
          </p:cNvSpPr>
          <p:nvPr/>
        </p:nvSpPr>
        <p:spPr bwMode="auto">
          <a:xfrm>
            <a:off x="6053138" y="5299075"/>
            <a:ext cx="2652712" cy="1006475"/>
          </a:xfrm>
          <a:prstGeom prst="rect">
            <a:avLst/>
          </a:prstGeom>
          <a:solidFill>
            <a:srgbClr val="FFCCCC"/>
          </a:solidFill>
          <a:ln w="38100">
            <a:solidFill>
              <a:srgbClr val="FF0000"/>
            </a:solidFill>
            <a:miter lim="800000"/>
            <a:headEnd/>
            <a:tailEnd/>
          </a:ln>
        </p:spPr>
        <p:txBody>
          <a:bodyPr lIns="45720" rIns="45720"/>
          <a:lstStyle/>
          <a:p>
            <a:pPr algn="ctr"/>
            <a:r>
              <a:rPr lang="en-US" sz="1800" b="1">
                <a:latin typeface="Arial" charset="0"/>
              </a:rPr>
              <a:t>Office of Science &amp; Technology Policy (OSTP)</a:t>
            </a:r>
          </a:p>
        </p:txBody>
      </p:sp>
      <p:sp>
        <p:nvSpPr>
          <p:cNvPr id="22544" name="Rectangle 20"/>
          <p:cNvSpPr>
            <a:spLocks noChangeArrowheads="1"/>
          </p:cNvSpPr>
          <p:nvPr/>
        </p:nvSpPr>
        <p:spPr bwMode="auto">
          <a:xfrm>
            <a:off x="452438" y="5246688"/>
            <a:ext cx="254000" cy="296862"/>
          </a:xfrm>
          <a:prstGeom prst="rect">
            <a:avLst/>
          </a:prstGeom>
          <a:solidFill>
            <a:srgbClr val="CCFFCC"/>
          </a:solidFill>
          <a:ln w="28575">
            <a:solidFill>
              <a:srgbClr val="339966"/>
            </a:solidFill>
            <a:miter lim="800000"/>
            <a:headEnd/>
            <a:tailEnd/>
          </a:ln>
        </p:spPr>
        <p:txBody>
          <a:bodyPr wrap="none" anchor="ctr"/>
          <a:lstStyle/>
          <a:p>
            <a:endParaRPr lang="en-US"/>
          </a:p>
        </p:txBody>
      </p:sp>
      <p:sp>
        <p:nvSpPr>
          <p:cNvPr id="22545" name="Rectangle 21"/>
          <p:cNvSpPr>
            <a:spLocks noChangeArrowheads="1"/>
          </p:cNvSpPr>
          <p:nvPr/>
        </p:nvSpPr>
        <p:spPr bwMode="auto">
          <a:xfrm>
            <a:off x="452438" y="5649913"/>
            <a:ext cx="254000" cy="296862"/>
          </a:xfrm>
          <a:prstGeom prst="rect">
            <a:avLst/>
          </a:prstGeom>
          <a:solidFill>
            <a:schemeClr val="bg1"/>
          </a:solidFill>
          <a:ln w="28575">
            <a:solidFill>
              <a:schemeClr val="accent2"/>
            </a:solidFill>
            <a:miter lim="800000"/>
            <a:headEnd/>
            <a:tailEnd/>
          </a:ln>
        </p:spPr>
        <p:txBody>
          <a:bodyPr wrap="none" anchor="ctr"/>
          <a:lstStyle/>
          <a:p>
            <a:pPr algn="ctr">
              <a:spcBef>
                <a:spcPct val="30000"/>
              </a:spcBef>
            </a:pPr>
            <a:endParaRPr lang="en-US" sz="1200">
              <a:latin typeface="Times New Roman" pitchFamily="18" charset="0"/>
            </a:endParaRPr>
          </a:p>
        </p:txBody>
      </p:sp>
      <p:sp>
        <p:nvSpPr>
          <p:cNvPr id="22546" name="Rectangle 22"/>
          <p:cNvSpPr>
            <a:spLocks noChangeArrowheads="1"/>
          </p:cNvSpPr>
          <p:nvPr/>
        </p:nvSpPr>
        <p:spPr bwMode="auto">
          <a:xfrm>
            <a:off x="452438" y="6073775"/>
            <a:ext cx="254000" cy="296863"/>
          </a:xfrm>
          <a:prstGeom prst="rect">
            <a:avLst/>
          </a:prstGeom>
          <a:solidFill>
            <a:srgbClr val="FFCCCC"/>
          </a:solidFill>
          <a:ln w="28575">
            <a:solidFill>
              <a:srgbClr val="FF3300"/>
            </a:solidFill>
            <a:miter lim="800000"/>
            <a:headEnd/>
            <a:tailEnd/>
          </a:ln>
        </p:spPr>
        <p:txBody>
          <a:bodyPr wrap="none" anchor="ctr"/>
          <a:lstStyle/>
          <a:p>
            <a:endParaRPr lang="en-US"/>
          </a:p>
        </p:txBody>
      </p:sp>
      <p:sp>
        <p:nvSpPr>
          <p:cNvPr id="22547" name="Text Box 23"/>
          <p:cNvSpPr txBox="1">
            <a:spLocks noChangeArrowheads="1"/>
          </p:cNvSpPr>
          <p:nvPr/>
        </p:nvSpPr>
        <p:spPr bwMode="auto">
          <a:xfrm>
            <a:off x="746125" y="6084888"/>
            <a:ext cx="2335213" cy="274637"/>
          </a:xfrm>
          <a:prstGeom prst="rect">
            <a:avLst/>
          </a:prstGeom>
          <a:noFill/>
          <a:ln w="9525">
            <a:noFill/>
            <a:miter lim="800000"/>
            <a:headEnd/>
            <a:tailEnd/>
          </a:ln>
        </p:spPr>
        <p:txBody>
          <a:bodyPr anchor="ctr">
            <a:spAutoFit/>
          </a:bodyPr>
          <a:lstStyle/>
          <a:p>
            <a:pPr>
              <a:spcBef>
                <a:spcPct val="50000"/>
              </a:spcBef>
            </a:pPr>
            <a:r>
              <a:rPr lang="en-US" sz="1200">
                <a:latin typeface="Times New Roman" pitchFamily="18" charset="0"/>
              </a:rPr>
              <a:t>Mix of detailees, career, political</a:t>
            </a:r>
          </a:p>
        </p:txBody>
      </p:sp>
      <p:sp>
        <p:nvSpPr>
          <p:cNvPr id="22548" name="Text Box 24"/>
          <p:cNvSpPr txBox="1">
            <a:spLocks noChangeArrowheads="1"/>
          </p:cNvSpPr>
          <p:nvPr/>
        </p:nvSpPr>
        <p:spPr bwMode="auto">
          <a:xfrm>
            <a:off x="746125" y="5661025"/>
            <a:ext cx="2335213" cy="274638"/>
          </a:xfrm>
          <a:prstGeom prst="rect">
            <a:avLst/>
          </a:prstGeom>
          <a:noFill/>
          <a:ln w="9525">
            <a:noFill/>
            <a:miter lim="800000"/>
            <a:headEnd/>
            <a:tailEnd/>
          </a:ln>
        </p:spPr>
        <p:txBody>
          <a:bodyPr anchor="ctr">
            <a:spAutoFit/>
          </a:bodyPr>
          <a:lstStyle/>
          <a:p>
            <a:pPr>
              <a:spcBef>
                <a:spcPct val="50000"/>
              </a:spcBef>
            </a:pPr>
            <a:r>
              <a:rPr lang="en-US" sz="1200">
                <a:latin typeface="Times New Roman" pitchFamily="18" charset="0"/>
              </a:rPr>
              <a:t>Political</a:t>
            </a:r>
          </a:p>
        </p:txBody>
      </p:sp>
      <p:sp>
        <p:nvSpPr>
          <p:cNvPr id="22549" name="Text Box 25"/>
          <p:cNvSpPr txBox="1">
            <a:spLocks noChangeArrowheads="1"/>
          </p:cNvSpPr>
          <p:nvPr/>
        </p:nvSpPr>
        <p:spPr bwMode="auto">
          <a:xfrm>
            <a:off x="746125" y="5256213"/>
            <a:ext cx="2335213" cy="274637"/>
          </a:xfrm>
          <a:prstGeom prst="rect">
            <a:avLst/>
          </a:prstGeom>
          <a:noFill/>
          <a:ln w="9525">
            <a:noFill/>
            <a:miter lim="800000"/>
            <a:headEnd/>
            <a:tailEnd/>
          </a:ln>
        </p:spPr>
        <p:txBody>
          <a:bodyPr anchor="ctr">
            <a:spAutoFit/>
          </a:bodyPr>
          <a:lstStyle/>
          <a:p>
            <a:pPr>
              <a:spcBef>
                <a:spcPct val="50000"/>
              </a:spcBef>
            </a:pPr>
            <a:r>
              <a:rPr lang="en-US" sz="1200">
                <a:latin typeface="Times New Roman" pitchFamily="18" charset="0"/>
              </a:rPr>
              <a:t>Primarily career staff</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28600" y="0"/>
            <a:ext cx="8509000" cy="6173788"/>
          </a:xfrm>
          <a:prstGeom prst="rect">
            <a:avLst/>
          </a:prstGeom>
          <a:solidFill>
            <a:srgbClr val="CCECFF"/>
          </a:solidFill>
          <a:ln w="9525">
            <a:solidFill>
              <a:schemeClr val="tx1"/>
            </a:solidFill>
            <a:miter lim="800000"/>
            <a:headEnd/>
            <a:tailEnd/>
          </a:ln>
        </p:spPr>
        <p:txBody>
          <a:bodyPr wrap="none" anchor="ctr"/>
          <a:lstStyle/>
          <a:p>
            <a:endParaRPr lang="en-US"/>
          </a:p>
        </p:txBody>
      </p:sp>
      <p:sp>
        <p:nvSpPr>
          <p:cNvPr id="23555" name="Text Box 3"/>
          <p:cNvSpPr txBox="1">
            <a:spLocks noChangeArrowheads="1"/>
          </p:cNvSpPr>
          <p:nvPr/>
        </p:nvSpPr>
        <p:spPr bwMode="auto">
          <a:xfrm>
            <a:off x="1228725" y="539750"/>
            <a:ext cx="6688138" cy="609600"/>
          </a:xfrm>
          <a:prstGeom prst="rect">
            <a:avLst/>
          </a:prstGeom>
          <a:noFill/>
          <a:ln w="9525">
            <a:noFill/>
            <a:miter lim="800000"/>
            <a:headEnd/>
            <a:tailEnd/>
          </a:ln>
        </p:spPr>
        <p:txBody>
          <a:bodyPr anchor="ctr">
            <a:spAutoFit/>
          </a:bodyPr>
          <a:lstStyle/>
          <a:p>
            <a:pPr marL="342900" indent="-342900" algn="ctr">
              <a:spcBef>
                <a:spcPct val="50000"/>
              </a:spcBef>
            </a:pPr>
            <a:r>
              <a:rPr lang="en-US" sz="3400" b="1">
                <a:latin typeface="Times New Roman" pitchFamily="18" charset="0"/>
              </a:rPr>
              <a:t>The Budget Process</a:t>
            </a:r>
          </a:p>
        </p:txBody>
      </p:sp>
      <p:grpSp>
        <p:nvGrpSpPr>
          <p:cNvPr id="23556" name="Group 4"/>
          <p:cNvGrpSpPr>
            <a:grpSpLocks/>
          </p:cNvGrpSpPr>
          <p:nvPr/>
        </p:nvGrpSpPr>
        <p:grpSpPr bwMode="auto">
          <a:xfrm>
            <a:off x="533400" y="1330325"/>
            <a:ext cx="2833688" cy="2286000"/>
            <a:chOff x="633" y="1025"/>
            <a:chExt cx="1785" cy="1440"/>
          </a:xfrm>
        </p:grpSpPr>
        <p:sp>
          <p:nvSpPr>
            <p:cNvPr id="23566" name="Rectangle 5"/>
            <p:cNvSpPr>
              <a:spLocks noChangeArrowheads="1"/>
            </p:cNvSpPr>
            <p:nvPr/>
          </p:nvSpPr>
          <p:spPr bwMode="auto">
            <a:xfrm>
              <a:off x="633" y="1025"/>
              <a:ext cx="1785" cy="1440"/>
            </a:xfrm>
            <a:prstGeom prst="rect">
              <a:avLst/>
            </a:prstGeom>
            <a:solidFill>
              <a:srgbClr val="FFFFCC"/>
            </a:solidFill>
            <a:ln w="9525">
              <a:solidFill>
                <a:schemeClr val="tx1"/>
              </a:solidFill>
              <a:miter lim="800000"/>
              <a:headEnd/>
              <a:tailEnd/>
            </a:ln>
          </p:spPr>
          <p:txBody>
            <a:bodyPr wrap="none" anchorCtr="1"/>
            <a:lstStyle/>
            <a:p>
              <a:pPr algn="ctr">
                <a:spcBef>
                  <a:spcPct val="30000"/>
                </a:spcBef>
              </a:pPr>
              <a:r>
                <a:rPr lang="en-US" sz="2000" b="1">
                  <a:latin typeface="Times New Roman" pitchFamily="18" charset="0"/>
                </a:rPr>
                <a:t>Department of Energy</a:t>
              </a:r>
            </a:p>
          </p:txBody>
        </p:sp>
        <p:sp>
          <p:nvSpPr>
            <p:cNvPr id="23567" name="Rectangle 6"/>
            <p:cNvSpPr>
              <a:spLocks noChangeAspect="1" noChangeArrowheads="1"/>
            </p:cNvSpPr>
            <p:nvPr/>
          </p:nvSpPr>
          <p:spPr bwMode="auto">
            <a:xfrm>
              <a:off x="763" y="1803"/>
              <a:ext cx="489" cy="465"/>
            </a:xfrm>
            <a:prstGeom prst="rect">
              <a:avLst/>
            </a:prstGeom>
            <a:solidFill>
              <a:srgbClr val="FFFF00"/>
            </a:solidFill>
            <a:ln w="9525">
              <a:solidFill>
                <a:schemeClr val="tx1"/>
              </a:solidFill>
              <a:miter lim="800000"/>
              <a:headEnd/>
              <a:tailEnd/>
            </a:ln>
          </p:spPr>
          <p:txBody>
            <a:bodyPr wrap="none" anchor="ctr"/>
            <a:lstStyle/>
            <a:p>
              <a:pPr algn="ctr">
                <a:spcBef>
                  <a:spcPct val="30000"/>
                </a:spcBef>
              </a:pPr>
              <a:r>
                <a:rPr lang="en-US" sz="1200" b="1">
                  <a:latin typeface="Times New Roman" pitchFamily="18" charset="0"/>
                </a:rPr>
                <a:t>Science</a:t>
              </a:r>
            </a:p>
          </p:txBody>
        </p:sp>
        <p:sp>
          <p:nvSpPr>
            <p:cNvPr id="23568" name="Rectangle 7"/>
            <p:cNvSpPr>
              <a:spLocks noChangeAspect="1" noChangeArrowheads="1"/>
            </p:cNvSpPr>
            <p:nvPr/>
          </p:nvSpPr>
          <p:spPr bwMode="auto">
            <a:xfrm>
              <a:off x="1310" y="1803"/>
              <a:ext cx="489" cy="465"/>
            </a:xfrm>
            <a:prstGeom prst="rect">
              <a:avLst/>
            </a:prstGeom>
            <a:solidFill>
              <a:srgbClr val="FFFF00"/>
            </a:solidFill>
            <a:ln w="9525">
              <a:solidFill>
                <a:schemeClr val="tx1"/>
              </a:solidFill>
              <a:miter lim="800000"/>
              <a:headEnd/>
              <a:tailEnd/>
            </a:ln>
          </p:spPr>
          <p:txBody>
            <a:bodyPr wrap="none" anchor="ctr"/>
            <a:lstStyle/>
            <a:p>
              <a:pPr algn="ctr">
                <a:spcBef>
                  <a:spcPct val="30000"/>
                </a:spcBef>
              </a:pPr>
              <a:r>
                <a:rPr lang="en-US" sz="1200" b="1">
                  <a:latin typeface="Times New Roman" pitchFamily="18" charset="0"/>
                </a:rPr>
                <a:t>Fossil</a:t>
              </a:r>
            </a:p>
            <a:p>
              <a:pPr algn="ctr">
                <a:spcBef>
                  <a:spcPct val="30000"/>
                </a:spcBef>
              </a:pPr>
              <a:r>
                <a:rPr lang="en-US" sz="1200" b="1">
                  <a:latin typeface="Times New Roman" pitchFamily="18" charset="0"/>
                </a:rPr>
                <a:t>Energy</a:t>
              </a:r>
            </a:p>
          </p:txBody>
        </p:sp>
        <p:sp>
          <p:nvSpPr>
            <p:cNvPr id="23569" name="Rectangle 8"/>
            <p:cNvSpPr>
              <a:spLocks noChangeAspect="1" noChangeArrowheads="1"/>
            </p:cNvSpPr>
            <p:nvPr/>
          </p:nvSpPr>
          <p:spPr bwMode="auto">
            <a:xfrm>
              <a:off x="1864" y="1803"/>
              <a:ext cx="489" cy="465"/>
            </a:xfrm>
            <a:prstGeom prst="rect">
              <a:avLst/>
            </a:prstGeom>
            <a:solidFill>
              <a:srgbClr val="FFFF00"/>
            </a:solidFill>
            <a:ln w="9525">
              <a:solidFill>
                <a:schemeClr val="tx1"/>
              </a:solidFill>
              <a:miter lim="800000"/>
              <a:headEnd/>
              <a:tailEnd/>
            </a:ln>
          </p:spPr>
          <p:txBody>
            <a:bodyPr wrap="none" anchor="ctr"/>
            <a:lstStyle/>
            <a:p>
              <a:pPr algn="ctr">
                <a:spcBef>
                  <a:spcPct val="30000"/>
                </a:spcBef>
              </a:pPr>
              <a:r>
                <a:rPr lang="en-US" sz="1200" b="1">
                  <a:latin typeface="Times New Roman" pitchFamily="18" charset="0"/>
                </a:rPr>
                <a:t>NNSA</a:t>
              </a:r>
            </a:p>
          </p:txBody>
        </p:sp>
      </p:grpSp>
      <p:grpSp>
        <p:nvGrpSpPr>
          <p:cNvPr id="23557" name="Group 9"/>
          <p:cNvGrpSpPr>
            <a:grpSpLocks/>
          </p:cNvGrpSpPr>
          <p:nvPr/>
        </p:nvGrpSpPr>
        <p:grpSpPr bwMode="auto">
          <a:xfrm>
            <a:off x="5721350" y="1331913"/>
            <a:ext cx="2833688" cy="2286000"/>
            <a:chOff x="3604" y="839"/>
            <a:chExt cx="1785" cy="1440"/>
          </a:xfrm>
        </p:grpSpPr>
        <p:sp>
          <p:nvSpPr>
            <p:cNvPr id="23564" name="Rectangle 10"/>
            <p:cNvSpPr>
              <a:spLocks noChangeArrowheads="1"/>
            </p:cNvSpPr>
            <p:nvPr/>
          </p:nvSpPr>
          <p:spPr bwMode="auto">
            <a:xfrm>
              <a:off x="3604" y="839"/>
              <a:ext cx="1785" cy="1440"/>
            </a:xfrm>
            <a:prstGeom prst="rect">
              <a:avLst/>
            </a:prstGeom>
            <a:solidFill>
              <a:srgbClr val="66FF99"/>
            </a:solidFill>
            <a:ln w="9525">
              <a:solidFill>
                <a:schemeClr val="tx1"/>
              </a:solidFill>
              <a:miter lim="800000"/>
              <a:headEnd/>
              <a:tailEnd/>
            </a:ln>
          </p:spPr>
          <p:txBody>
            <a:bodyPr wrap="none" anchorCtr="1"/>
            <a:lstStyle/>
            <a:p>
              <a:pPr algn="ctr">
                <a:spcBef>
                  <a:spcPct val="30000"/>
                </a:spcBef>
              </a:pPr>
              <a:r>
                <a:rPr lang="en-US" sz="2000" b="1">
                  <a:latin typeface="Times New Roman" pitchFamily="18" charset="0"/>
                </a:rPr>
                <a:t>White House</a:t>
              </a:r>
            </a:p>
          </p:txBody>
        </p:sp>
        <p:sp>
          <p:nvSpPr>
            <p:cNvPr id="23565" name="Text Box 11"/>
            <p:cNvSpPr txBox="1">
              <a:spLocks noChangeArrowheads="1"/>
            </p:cNvSpPr>
            <p:nvPr/>
          </p:nvSpPr>
          <p:spPr bwMode="auto">
            <a:xfrm>
              <a:off x="4180" y="1483"/>
              <a:ext cx="633" cy="633"/>
            </a:xfrm>
            <a:prstGeom prst="rect">
              <a:avLst/>
            </a:prstGeom>
            <a:solidFill>
              <a:srgbClr val="CCFFCC"/>
            </a:solidFill>
            <a:ln w="12700">
              <a:solidFill>
                <a:schemeClr val="tx1"/>
              </a:solidFill>
              <a:miter lim="800000"/>
              <a:headEnd/>
              <a:tailEnd/>
            </a:ln>
          </p:spPr>
          <p:txBody>
            <a:bodyPr lIns="45720" rIns="45720"/>
            <a:lstStyle/>
            <a:p>
              <a:pPr algn="ctr"/>
              <a:endParaRPr lang="en-US" sz="1800" b="1">
                <a:latin typeface="Arial" charset="0"/>
              </a:endParaRPr>
            </a:p>
            <a:p>
              <a:pPr algn="ctr"/>
              <a:r>
                <a:rPr lang="en-US" sz="1800" b="1">
                  <a:latin typeface="Arial" charset="0"/>
                </a:rPr>
                <a:t>OMB</a:t>
              </a:r>
            </a:p>
          </p:txBody>
        </p:sp>
      </p:grpSp>
      <p:grpSp>
        <p:nvGrpSpPr>
          <p:cNvPr id="23558" name="Group 12"/>
          <p:cNvGrpSpPr>
            <a:grpSpLocks/>
          </p:cNvGrpSpPr>
          <p:nvPr/>
        </p:nvGrpSpPr>
        <p:grpSpPr bwMode="auto">
          <a:xfrm>
            <a:off x="2871788" y="4086225"/>
            <a:ext cx="3473450" cy="2286000"/>
            <a:chOff x="1809" y="2574"/>
            <a:chExt cx="2188" cy="1440"/>
          </a:xfrm>
        </p:grpSpPr>
        <p:sp>
          <p:nvSpPr>
            <p:cNvPr id="23559" name="Rectangle 13"/>
            <p:cNvSpPr>
              <a:spLocks noChangeArrowheads="1"/>
            </p:cNvSpPr>
            <p:nvPr/>
          </p:nvSpPr>
          <p:spPr bwMode="auto">
            <a:xfrm>
              <a:off x="1809" y="2574"/>
              <a:ext cx="2188" cy="1440"/>
            </a:xfrm>
            <a:prstGeom prst="rect">
              <a:avLst/>
            </a:prstGeom>
            <a:solidFill>
              <a:schemeClr val="bg1"/>
            </a:solidFill>
            <a:ln w="9525">
              <a:solidFill>
                <a:schemeClr val="tx1"/>
              </a:solidFill>
              <a:miter lim="800000"/>
              <a:headEnd/>
              <a:tailEnd/>
            </a:ln>
          </p:spPr>
          <p:txBody>
            <a:bodyPr wrap="none" anchorCtr="1"/>
            <a:lstStyle/>
            <a:p>
              <a:pPr algn="ctr">
                <a:spcBef>
                  <a:spcPct val="30000"/>
                </a:spcBef>
              </a:pPr>
              <a:r>
                <a:rPr lang="en-US" sz="2000" b="1">
                  <a:latin typeface="Times New Roman" pitchFamily="18" charset="0"/>
                </a:rPr>
                <a:t>Congress</a:t>
              </a:r>
            </a:p>
          </p:txBody>
        </p:sp>
        <p:sp>
          <p:nvSpPr>
            <p:cNvPr id="23560" name="Rectangle 14"/>
            <p:cNvSpPr>
              <a:spLocks noChangeArrowheads="1"/>
            </p:cNvSpPr>
            <p:nvPr/>
          </p:nvSpPr>
          <p:spPr bwMode="auto">
            <a:xfrm>
              <a:off x="1921" y="3023"/>
              <a:ext cx="864" cy="927"/>
            </a:xfrm>
            <a:prstGeom prst="rect">
              <a:avLst/>
            </a:prstGeom>
            <a:solidFill>
              <a:schemeClr val="accent2"/>
            </a:solidFill>
            <a:ln w="9525">
              <a:solidFill>
                <a:schemeClr val="tx1"/>
              </a:solidFill>
              <a:miter lim="800000"/>
              <a:headEnd/>
              <a:tailEnd/>
            </a:ln>
          </p:spPr>
          <p:txBody>
            <a:bodyPr wrap="none" anchorCtr="1"/>
            <a:lstStyle/>
            <a:p>
              <a:pPr algn="ctr">
                <a:spcBef>
                  <a:spcPct val="30000"/>
                </a:spcBef>
              </a:pPr>
              <a:r>
                <a:rPr lang="en-US" sz="2000" b="1">
                  <a:solidFill>
                    <a:schemeClr val="bg1"/>
                  </a:solidFill>
                  <a:latin typeface="Times New Roman" pitchFamily="18" charset="0"/>
                </a:rPr>
                <a:t>House</a:t>
              </a:r>
            </a:p>
          </p:txBody>
        </p:sp>
        <p:sp>
          <p:nvSpPr>
            <p:cNvPr id="23561" name="Rectangle 15"/>
            <p:cNvSpPr>
              <a:spLocks noChangeArrowheads="1"/>
            </p:cNvSpPr>
            <p:nvPr/>
          </p:nvSpPr>
          <p:spPr bwMode="auto">
            <a:xfrm>
              <a:off x="3029" y="3022"/>
              <a:ext cx="864" cy="927"/>
            </a:xfrm>
            <a:prstGeom prst="rect">
              <a:avLst/>
            </a:prstGeom>
            <a:solidFill>
              <a:srgbClr val="FF0000"/>
            </a:solidFill>
            <a:ln w="9525">
              <a:solidFill>
                <a:schemeClr val="tx1"/>
              </a:solidFill>
              <a:miter lim="800000"/>
              <a:headEnd/>
              <a:tailEnd/>
            </a:ln>
          </p:spPr>
          <p:txBody>
            <a:bodyPr wrap="none" anchorCtr="1"/>
            <a:lstStyle/>
            <a:p>
              <a:pPr algn="ctr">
                <a:spcBef>
                  <a:spcPct val="30000"/>
                </a:spcBef>
              </a:pPr>
              <a:r>
                <a:rPr lang="en-US" sz="2000" b="1">
                  <a:solidFill>
                    <a:schemeClr val="bg1"/>
                  </a:solidFill>
                  <a:latin typeface="Times New Roman" pitchFamily="18" charset="0"/>
                </a:rPr>
                <a:t>Senate</a:t>
              </a:r>
            </a:p>
          </p:txBody>
        </p:sp>
        <p:sp>
          <p:nvSpPr>
            <p:cNvPr id="23562" name="Rectangle 16"/>
            <p:cNvSpPr>
              <a:spLocks noChangeArrowheads="1"/>
            </p:cNvSpPr>
            <p:nvPr/>
          </p:nvSpPr>
          <p:spPr bwMode="auto">
            <a:xfrm>
              <a:off x="2037" y="3611"/>
              <a:ext cx="633" cy="284"/>
            </a:xfrm>
            <a:prstGeom prst="rect">
              <a:avLst/>
            </a:prstGeom>
            <a:solidFill>
              <a:schemeClr val="hlink"/>
            </a:solidFill>
            <a:ln w="9525">
              <a:solidFill>
                <a:schemeClr val="tx1"/>
              </a:solidFill>
              <a:miter lim="800000"/>
              <a:headEnd/>
              <a:tailEnd/>
            </a:ln>
          </p:spPr>
          <p:txBody>
            <a:bodyPr wrap="none" anchor="ctr"/>
            <a:lstStyle/>
            <a:p>
              <a:pPr algn="ctr">
                <a:spcBef>
                  <a:spcPct val="30000"/>
                </a:spcBef>
              </a:pPr>
              <a:r>
                <a:rPr lang="en-US" sz="1600" b="1">
                  <a:latin typeface="Times New Roman" pitchFamily="18" charset="0"/>
                </a:rPr>
                <a:t>Approps</a:t>
              </a:r>
            </a:p>
          </p:txBody>
        </p:sp>
        <p:sp>
          <p:nvSpPr>
            <p:cNvPr id="23563" name="Rectangle 17"/>
            <p:cNvSpPr>
              <a:spLocks noChangeArrowheads="1"/>
            </p:cNvSpPr>
            <p:nvPr/>
          </p:nvSpPr>
          <p:spPr bwMode="auto">
            <a:xfrm>
              <a:off x="3145" y="3598"/>
              <a:ext cx="633" cy="284"/>
            </a:xfrm>
            <a:prstGeom prst="rect">
              <a:avLst/>
            </a:prstGeom>
            <a:solidFill>
              <a:srgbClr val="FF9999"/>
            </a:solidFill>
            <a:ln w="9525">
              <a:solidFill>
                <a:schemeClr val="tx1"/>
              </a:solidFill>
              <a:miter lim="800000"/>
              <a:headEnd/>
              <a:tailEnd/>
            </a:ln>
          </p:spPr>
          <p:txBody>
            <a:bodyPr wrap="none" anchor="ctr"/>
            <a:lstStyle/>
            <a:p>
              <a:pPr algn="ctr">
                <a:spcBef>
                  <a:spcPct val="30000"/>
                </a:spcBef>
              </a:pPr>
              <a:r>
                <a:rPr lang="en-US" sz="1600" b="1">
                  <a:latin typeface="Times New Roman" pitchFamily="18" charset="0"/>
                </a:rPr>
                <a:t>Approps</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79400" y="0"/>
            <a:ext cx="8509000" cy="6173788"/>
          </a:xfrm>
          <a:prstGeom prst="rect">
            <a:avLst/>
          </a:prstGeom>
          <a:solidFill>
            <a:srgbClr val="CCECFF"/>
          </a:solidFill>
          <a:ln w="9525">
            <a:solidFill>
              <a:schemeClr val="tx1"/>
            </a:solidFill>
            <a:miter lim="800000"/>
            <a:headEnd/>
            <a:tailEnd/>
          </a:ln>
        </p:spPr>
        <p:txBody>
          <a:bodyPr wrap="none" anchor="ctr"/>
          <a:lstStyle/>
          <a:p>
            <a:endParaRPr lang="en-US"/>
          </a:p>
        </p:txBody>
      </p:sp>
      <p:sp>
        <p:nvSpPr>
          <p:cNvPr id="24579" name="Text Box 3"/>
          <p:cNvSpPr txBox="1">
            <a:spLocks noChangeArrowheads="1"/>
          </p:cNvSpPr>
          <p:nvPr/>
        </p:nvSpPr>
        <p:spPr bwMode="auto">
          <a:xfrm>
            <a:off x="1228725" y="539750"/>
            <a:ext cx="6688138" cy="609600"/>
          </a:xfrm>
          <a:prstGeom prst="rect">
            <a:avLst/>
          </a:prstGeom>
          <a:noFill/>
          <a:ln w="9525">
            <a:noFill/>
            <a:miter lim="800000"/>
            <a:headEnd/>
            <a:tailEnd/>
          </a:ln>
        </p:spPr>
        <p:txBody>
          <a:bodyPr anchor="ctr">
            <a:spAutoFit/>
          </a:bodyPr>
          <a:lstStyle/>
          <a:p>
            <a:pPr marL="342900" indent="-342900" algn="ctr">
              <a:spcBef>
                <a:spcPct val="50000"/>
              </a:spcBef>
            </a:pPr>
            <a:r>
              <a:rPr lang="en-US" sz="3400" b="1">
                <a:latin typeface="Times New Roman" pitchFamily="18" charset="0"/>
              </a:rPr>
              <a:t>The Budget Process</a:t>
            </a:r>
          </a:p>
        </p:txBody>
      </p:sp>
      <p:grpSp>
        <p:nvGrpSpPr>
          <p:cNvPr id="24580" name="Group 4"/>
          <p:cNvGrpSpPr>
            <a:grpSpLocks/>
          </p:cNvGrpSpPr>
          <p:nvPr/>
        </p:nvGrpSpPr>
        <p:grpSpPr bwMode="auto">
          <a:xfrm>
            <a:off x="533400" y="1330325"/>
            <a:ext cx="2833688" cy="2286000"/>
            <a:chOff x="633" y="1025"/>
            <a:chExt cx="1785" cy="1440"/>
          </a:xfrm>
        </p:grpSpPr>
        <p:sp>
          <p:nvSpPr>
            <p:cNvPr id="24585" name="Rectangle 5"/>
            <p:cNvSpPr>
              <a:spLocks noChangeArrowheads="1"/>
            </p:cNvSpPr>
            <p:nvPr/>
          </p:nvSpPr>
          <p:spPr bwMode="auto">
            <a:xfrm>
              <a:off x="633" y="1025"/>
              <a:ext cx="1785" cy="1440"/>
            </a:xfrm>
            <a:prstGeom prst="rect">
              <a:avLst/>
            </a:prstGeom>
            <a:solidFill>
              <a:srgbClr val="FFFFCC"/>
            </a:solidFill>
            <a:ln w="9525">
              <a:solidFill>
                <a:schemeClr val="tx1"/>
              </a:solidFill>
              <a:miter lim="800000"/>
              <a:headEnd/>
              <a:tailEnd/>
            </a:ln>
          </p:spPr>
          <p:txBody>
            <a:bodyPr wrap="none" anchorCtr="1"/>
            <a:lstStyle/>
            <a:p>
              <a:pPr algn="ctr">
                <a:spcBef>
                  <a:spcPct val="30000"/>
                </a:spcBef>
              </a:pPr>
              <a:r>
                <a:rPr lang="en-US" sz="2000" b="1">
                  <a:latin typeface="Times New Roman" pitchFamily="18" charset="0"/>
                </a:rPr>
                <a:t>Department of Energy</a:t>
              </a:r>
            </a:p>
          </p:txBody>
        </p:sp>
        <p:sp>
          <p:nvSpPr>
            <p:cNvPr id="24586" name="Rectangle 6"/>
            <p:cNvSpPr>
              <a:spLocks noChangeAspect="1" noChangeArrowheads="1"/>
            </p:cNvSpPr>
            <p:nvPr/>
          </p:nvSpPr>
          <p:spPr bwMode="auto">
            <a:xfrm>
              <a:off x="763" y="1803"/>
              <a:ext cx="489" cy="465"/>
            </a:xfrm>
            <a:prstGeom prst="rect">
              <a:avLst/>
            </a:prstGeom>
            <a:solidFill>
              <a:srgbClr val="FFFF00"/>
            </a:solidFill>
            <a:ln w="9525">
              <a:solidFill>
                <a:schemeClr val="tx1"/>
              </a:solidFill>
              <a:miter lim="800000"/>
              <a:headEnd/>
              <a:tailEnd/>
            </a:ln>
          </p:spPr>
          <p:txBody>
            <a:bodyPr wrap="none" anchor="ctr"/>
            <a:lstStyle/>
            <a:p>
              <a:pPr algn="ctr">
                <a:spcBef>
                  <a:spcPct val="30000"/>
                </a:spcBef>
              </a:pPr>
              <a:r>
                <a:rPr lang="en-US" sz="1200" b="1">
                  <a:latin typeface="Times New Roman" pitchFamily="18" charset="0"/>
                </a:rPr>
                <a:t>Science</a:t>
              </a:r>
            </a:p>
          </p:txBody>
        </p:sp>
        <p:sp>
          <p:nvSpPr>
            <p:cNvPr id="24587" name="Rectangle 7"/>
            <p:cNvSpPr>
              <a:spLocks noChangeAspect="1" noChangeArrowheads="1"/>
            </p:cNvSpPr>
            <p:nvPr/>
          </p:nvSpPr>
          <p:spPr bwMode="auto">
            <a:xfrm>
              <a:off x="1310" y="1803"/>
              <a:ext cx="489" cy="465"/>
            </a:xfrm>
            <a:prstGeom prst="rect">
              <a:avLst/>
            </a:prstGeom>
            <a:solidFill>
              <a:srgbClr val="FFFF00"/>
            </a:solidFill>
            <a:ln w="9525">
              <a:solidFill>
                <a:schemeClr val="tx1"/>
              </a:solidFill>
              <a:miter lim="800000"/>
              <a:headEnd/>
              <a:tailEnd/>
            </a:ln>
          </p:spPr>
          <p:txBody>
            <a:bodyPr wrap="none" anchor="ctr"/>
            <a:lstStyle/>
            <a:p>
              <a:pPr algn="ctr">
                <a:spcBef>
                  <a:spcPct val="30000"/>
                </a:spcBef>
              </a:pPr>
              <a:r>
                <a:rPr lang="en-US" sz="1200" b="1">
                  <a:latin typeface="Times New Roman" pitchFamily="18" charset="0"/>
                </a:rPr>
                <a:t>Fossil</a:t>
              </a:r>
            </a:p>
            <a:p>
              <a:pPr algn="ctr">
                <a:spcBef>
                  <a:spcPct val="30000"/>
                </a:spcBef>
              </a:pPr>
              <a:r>
                <a:rPr lang="en-US" sz="1200" b="1">
                  <a:latin typeface="Times New Roman" pitchFamily="18" charset="0"/>
                </a:rPr>
                <a:t>Energy</a:t>
              </a:r>
            </a:p>
          </p:txBody>
        </p:sp>
        <p:sp>
          <p:nvSpPr>
            <p:cNvPr id="24588" name="Rectangle 8"/>
            <p:cNvSpPr>
              <a:spLocks noChangeAspect="1" noChangeArrowheads="1"/>
            </p:cNvSpPr>
            <p:nvPr/>
          </p:nvSpPr>
          <p:spPr bwMode="auto">
            <a:xfrm>
              <a:off x="1864" y="1803"/>
              <a:ext cx="489" cy="465"/>
            </a:xfrm>
            <a:prstGeom prst="rect">
              <a:avLst/>
            </a:prstGeom>
            <a:solidFill>
              <a:srgbClr val="FFFF00"/>
            </a:solidFill>
            <a:ln w="9525">
              <a:solidFill>
                <a:schemeClr val="tx1"/>
              </a:solidFill>
              <a:miter lim="800000"/>
              <a:headEnd/>
              <a:tailEnd/>
            </a:ln>
          </p:spPr>
          <p:txBody>
            <a:bodyPr wrap="none" anchor="ctr"/>
            <a:lstStyle/>
            <a:p>
              <a:pPr algn="ctr">
                <a:spcBef>
                  <a:spcPct val="30000"/>
                </a:spcBef>
              </a:pPr>
              <a:r>
                <a:rPr lang="en-US" sz="1200" b="1">
                  <a:latin typeface="Times New Roman" pitchFamily="18" charset="0"/>
                </a:rPr>
                <a:t>NNSA</a:t>
              </a:r>
            </a:p>
          </p:txBody>
        </p:sp>
      </p:grpSp>
      <p:grpSp>
        <p:nvGrpSpPr>
          <p:cNvPr id="24581" name="Group 9"/>
          <p:cNvGrpSpPr>
            <a:grpSpLocks/>
          </p:cNvGrpSpPr>
          <p:nvPr/>
        </p:nvGrpSpPr>
        <p:grpSpPr bwMode="auto">
          <a:xfrm>
            <a:off x="5721350" y="1331913"/>
            <a:ext cx="2833688" cy="2286000"/>
            <a:chOff x="3604" y="839"/>
            <a:chExt cx="1785" cy="1440"/>
          </a:xfrm>
        </p:grpSpPr>
        <p:sp>
          <p:nvSpPr>
            <p:cNvPr id="24583" name="Rectangle 10"/>
            <p:cNvSpPr>
              <a:spLocks noChangeArrowheads="1"/>
            </p:cNvSpPr>
            <p:nvPr/>
          </p:nvSpPr>
          <p:spPr bwMode="auto">
            <a:xfrm>
              <a:off x="3604" y="839"/>
              <a:ext cx="1785" cy="1440"/>
            </a:xfrm>
            <a:prstGeom prst="rect">
              <a:avLst/>
            </a:prstGeom>
            <a:solidFill>
              <a:srgbClr val="66FF99"/>
            </a:solidFill>
            <a:ln w="9525">
              <a:solidFill>
                <a:schemeClr val="tx1"/>
              </a:solidFill>
              <a:miter lim="800000"/>
              <a:headEnd/>
              <a:tailEnd/>
            </a:ln>
          </p:spPr>
          <p:txBody>
            <a:bodyPr wrap="none" anchorCtr="1"/>
            <a:lstStyle/>
            <a:p>
              <a:pPr algn="ctr">
                <a:spcBef>
                  <a:spcPct val="30000"/>
                </a:spcBef>
              </a:pPr>
              <a:r>
                <a:rPr lang="en-US" sz="2000" b="1">
                  <a:latin typeface="Times New Roman" pitchFamily="18" charset="0"/>
                </a:rPr>
                <a:t>White House</a:t>
              </a:r>
            </a:p>
          </p:txBody>
        </p:sp>
        <p:sp>
          <p:nvSpPr>
            <p:cNvPr id="24584" name="Text Box 11"/>
            <p:cNvSpPr txBox="1">
              <a:spLocks noChangeArrowheads="1"/>
            </p:cNvSpPr>
            <p:nvPr/>
          </p:nvSpPr>
          <p:spPr bwMode="auto">
            <a:xfrm>
              <a:off x="4180" y="1483"/>
              <a:ext cx="633" cy="633"/>
            </a:xfrm>
            <a:prstGeom prst="rect">
              <a:avLst/>
            </a:prstGeom>
            <a:solidFill>
              <a:srgbClr val="CCFFCC"/>
            </a:solidFill>
            <a:ln w="12700">
              <a:solidFill>
                <a:schemeClr val="tx1"/>
              </a:solidFill>
              <a:miter lim="800000"/>
              <a:headEnd/>
              <a:tailEnd/>
            </a:ln>
          </p:spPr>
          <p:txBody>
            <a:bodyPr lIns="45720" rIns="45720"/>
            <a:lstStyle/>
            <a:p>
              <a:pPr algn="ctr"/>
              <a:endParaRPr lang="en-US" sz="1800" b="1">
                <a:latin typeface="Arial" charset="0"/>
              </a:endParaRPr>
            </a:p>
            <a:p>
              <a:pPr algn="ctr"/>
              <a:r>
                <a:rPr lang="en-US" sz="1800" b="1">
                  <a:latin typeface="Arial" charset="0"/>
                </a:rPr>
                <a:t>OMB</a:t>
              </a:r>
            </a:p>
          </p:txBody>
        </p:sp>
      </p:grpSp>
      <p:sp>
        <p:nvSpPr>
          <p:cNvPr id="24582" name="AutoShape 12"/>
          <p:cNvSpPr>
            <a:spLocks noChangeArrowheads="1"/>
          </p:cNvSpPr>
          <p:nvPr/>
        </p:nvSpPr>
        <p:spPr bwMode="auto">
          <a:xfrm>
            <a:off x="3592513" y="2197100"/>
            <a:ext cx="1922462" cy="554038"/>
          </a:xfrm>
          <a:prstGeom prst="leftArrow">
            <a:avLst>
              <a:gd name="adj1" fmla="val 50000"/>
              <a:gd name="adj2" fmla="val 86748"/>
            </a:avLst>
          </a:prstGeom>
          <a:noFill/>
          <a:ln w="38100">
            <a:solidFill>
              <a:srgbClr val="009900"/>
            </a:solidFill>
            <a:miter lim="800000"/>
            <a:headEnd/>
            <a:tailEnd/>
          </a:ln>
        </p:spPr>
        <p:txBody>
          <a:bodyPr wrap="none" anchor="ctr"/>
          <a:lstStyle/>
          <a:p>
            <a:pPr algn="ctr">
              <a:spcBef>
                <a:spcPct val="30000"/>
              </a:spcBef>
            </a:pPr>
            <a:r>
              <a:rPr lang="en-US" sz="1400" b="1">
                <a:latin typeface="Times New Roman" pitchFamily="18" charset="0"/>
              </a:rPr>
              <a:t>Guidance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266700" y="0"/>
            <a:ext cx="8509000" cy="6173788"/>
          </a:xfrm>
          <a:prstGeom prst="rect">
            <a:avLst/>
          </a:prstGeom>
          <a:solidFill>
            <a:srgbClr val="CCECFF"/>
          </a:solidFill>
          <a:ln w="9525">
            <a:solidFill>
              <a:schemeClr val="tx1"/>
            </a:solidFill>
            <a:miter lim="800000"/>
            <a:headEnd/>
            <a:tailEnd/>
          </a:ln>
        </p:spPr>
        <p:txBody>
          <a:bodyPr wrap="none" anchor="ctr"/>
          <a:lstStyle/>
          <a:p>
            <a:endParaRPr lang="en-US"/>
          </a:p>
        </p:txBody>
      </p:sp>
      <p:sp>
        <p:nvSpPr>
          <p:cNvPr id="25603" name="Text Box 3"/>
          <p:cNvSpPr txBox="1">
            <a:spLocks noChangeArrowheads="1"/>
          </p:cNvSpPr>
          <p:nvPr/>
        </p:nvSpPr>
        <p:spPr bwMode="auto">
          <a:xfrm>
            <a:off x="1228725" y="539750"/>
            <a:ext cx="6688138" cy="609600"/>
          </a:xfrm>
          <a:prstGeom prst="rect">
            <a:avLst/>
          </a:prstGeom>
          <a:noFill/>
          <a:ln w="9525">
            <a:noFill/>
            <a:miter lim="800000"/>
            <a:headEnd/>
            <a:tailEnd/>
          </a:ln>
        </p:spPr>
        <p:txBody>
          <a:bodyPr anchor="ctr">
            <a:spAutoFit/>
          </a:bodyPr>
          <a:lstStyle/>
          <a:p>
            <a:pPr marL="342900" indent="-342900" algn="ctr">
              <a:spcBef>
                <a:spcPct val="50000"/>
              </a:spcBef>
            </a:pPr>
            <a:r>
              <a:rPr lang="en-US" sz="3400" b="1">
                <a:latin typeface="Times New Roman" pitchFamily="18" charset="0"/>
              </a:rPr>
              <a:t>The Budget Process</a:t>
            </a:r>
          </a:p>
        </p:txBody>
      </p:sp>
      <p:grpSp>
        <p:nvGrpSpPr>
          <p:cNvPr id="25604" name="Group 4"/>
          <p:cNvGrpSpPr>
            <a:grpSpLocks/>
          </p:cNvGrpSpPr>
          <p:nvPr/>
        </p:nvGrpSpPr>
        <p:grpSpPr bwMode="auto">
          <a:xfrm>
            <a:off x="533400" y="1330325"/>
            <a:ext cx="2833688" cy="2286000"/>
            <a:chOff x="633" y="1025"/>
            <a:chExt cx="1785" cy="1440"/>
          </a:xfrm>
        </p:grpSpPr>
        <p:sp>
          <p:nvSpPr>
            <p:cNvPr id="25608" name="Rectangle 5"/>
            <p:cNvSpPr>
              <a:spLocks noChangeArrowheads="1"/>
            </p:cNvSpPr>
            <p:nvPr/>
          </p:nvSpPr>
          <p:spPr bwMode="auto">
            <a:xfrm>
              <a:off x="633" y="1025"/>
              <a:ext cx="1785" cy="1440"/>
            </a:xfrm>
            <a:prstGeom prst="rect">
              <a:avLst/>
            </a:prstGeom>
            <a:solidFill>
              <a:srgbClr val="FFFFCC"/>
            </a:solidFill>
            <a:ln w="9525">
              <a:solidFill>
                <a:schemeClr val="tx1"/>
              </a:solidFill>
              <a:miter lim="800000"/>
              <a:headEnd/>
              <a:tailEnd/>
            </a:ln>
          </p:spPr>
          <p:txBody>
            <a:bodyPr wrap="none" anchorCtr="1"/>
            <a:lstStyle/>
            <a:p>
              <a:pPr algn="ctr">
                <a:spcBef>
                  <a:spcPct val="30000"/>
                </a:spcBef>
              </a:pPr>
              <a:r>
                <a:rPr lang="en-US" sz="2000" b="1">
                  <a:latin typeface="Times New Roman" pitchFamily="18" charset="0"/>
                </a:rPr>
                <a:t>Department of Energy</a:t>
              </a:r>
            </a:p>
          </p:txBody>
        </p:sp>
        <p:sp>
          <p:nvSpPr>
            <p:cNvPr id="25609" name="Rectangle 6"/>
            <p:cNvSpPr>
              <a:spLocks noChangeAspect="1" noChangeArrowheads="1"/>
            </p:cNvSpPr>
            <p:nvPr/>
          </p:nvSpPr>
          <p:spPr bwMode="auto">
            <a:xfrm>
              <a:off x="763" y="1803"/>
              <a:ext cx="489" cy="465"/>
            </a:xfrm>
            <a:prstGeom prst="rect">
              <a:avLst/>
            </a:prstGeom>
            <a:solidFill>
              <a:srgbClr val="FFFF00"/>
            </a:solidFill>
            <a:ln w="9525">
              <a:solidFill>
                <a:schemeClr val="tx1"/>
              </a:solidFill>
              <a:miter lim="800000"/>
              <a:headEnd/>
              <a:tailEnd/>
            </a:ln>
          </p:spPr>
          <p:txBody>
            <a:bodyPr wrap="none" anchor="ctr"/>
            <a:lstStyle/>
            <a:p>
              <a:pPr algn="ctr">
                <a:spcBef>
                  <a:spcPct val="30000"/>
                </a:spcBef>
              </a:pPr>
              <a:r>
                <a:rPr lang="en-US" sz="1200" b="1">
                  <a:latin typeface="Times New Roman" pitchFamily="18" charset="0"/>
                </a:rPr>
                <a:t>Science</a:t>
              </a:r>
            </a:p>
          </p:txBody>
        </p:sp>
        <p:sp>
          <p:nvSpPr>
            <p:cNvPr id="25610" name="Rectangle 7"/>
            <p:cNvSpPr>
              <a:spLocks noChangeAspect="1" noChangeArrowheads="1"/>
            </p:cNvSpPr>
            <p:nvPr/>
          </p:nvSpPr>
          <p:spPr bwMode="auto">
            <a:xfrm>
              <a:off x="1310" y="1803"/>
              <a:ext cx="489" cy="465"/>
            </a:xfrm>
            <a:prstGeom prst="rect">
              <a:avLst/>
            </a:prstGeom>
            <a:solidFill>
              <a:srgbClr val="FFFF00"/>
            </a:solidFill>
            <a:ln w="9525">
              <a:solidFill>
                <a:schemeClr val="tx1"/>
              </a:solidFill>
              <a:miter lim="800000"/>
              <a:headEnd/>
              <a:tailEnd/>
            </a:ln>
          </p:spPr>
          <p:txBody>
            <a:bodyPr wrap="none" anchor="ctr"/>
            <a:lstStyle/>
            <a:p>
              <a:pPr algn="ctr">
                <a:spcBef>
                  <a:spcPct val="30000"/>
                </a:spcBef>
              </a:pPr>
              <a:r>
                <a:rPr lang="en-US" sz="1200" b="1">
                  <a:latin typeface="Times New Roman" pitchFamily="18" charset="0"/>
                </a:rPr>
                <a:t>Fossil</a:t>
              </a:r>
            </a:p>
            <a:p>
              <a:pPr algn="ctr">
                <a:spcBef>
                  <a:spcPct val="30000"/>
                </a:spcBef>
              </a:pPr>
              <a:r>
                <a:rPr lang="en-US" sz="1200" b="1">
                  <a:latin typeface="Times New Roman" pitchFamily="18" charset="0"/>
                </a:rPr>
                <a:t>Energy</a:t>
              </a:r>
            </a:p>
          </p:txBody>
        </p:sp>
        <p:sp>
          <p:nvSpPr>
            <p:cNvPr id="25611" name="Rectangle 8"/>
            <p:cNvSpPr>
              <a:spLocks noChangeAspect="1" noChangeArrowheads="1"/>
            </p:cNvSpPr>
            <p:nvPr/>
          </p:nvSpPr>
          <p:spPr bwMode="auto">
            <a:xfrm>
              <a:off x="1864" y="1803"/>
              <a:ext cx="489" cy="465"/>
            </a:xfrm>
            <a:prstGeom prst="rect">
              <a:avLst/>
            </a:prstGeom>
            <a:solidFill>
              <a:srgbClr val="FFFF00"/>
            </a:solidFill>
            <a:ln w="9525">
              <a:solidFill>
                <a:schemeClr val="tx1"/>
              </a:solidFill>
              <a:miter lim="800000"/>
              <a:headEnd/>
              <a:tailEnd/>
            </a:ln>
          </p:spPr>
          <p:txBody>
            <a:bodyPr wrap="none" anchor="ctr"/>
            <a:lstStyle/>
            <a:p>
              <a:pPr algn="ctr">
                <a:spcBef>
                  <a:spcPct val="30000"/>
                </a:spcBef>
              </a:pPr>
              <a:r>
                <a:rPr lang="en-US" sz="1200" b="1">
                  <a:latin typeface="Times New Roman" pitchFamily="18" charset="0"/>
                </a:rPr>
                <a:t>NNSA</a:t>
              </a:r>
            </a:p>
          </p:txBody>
        </p:sp>
      </p:grpSp>
      <p:sp>
        <p:nvSpPr>
          <p:cNvPr id="25605" name="AutoShape 9"/>
          <p:cNvSpPr>
            <a:spLocks noChangeArrowheads="1"/>
          </p:cNvSpPr>
          <p:nvPr/>
        </p:nvSpPr>
        <p:spPr bwMode="auto">
          <a:xfrm>
            <a:off x="882650" y="1776413"/>
            <a:ext cx="485775" cy="681037"/>
          </a:xfrm>
          <a:prstGeom prst="upArrow">
            <a:avLst>
              <a:gd name="adj1" fmla="val 56861"/>
              <a:gd name="adj2" fmla="val 62459"/>
            </a:avLst>
          </a:prstGeom>
          <a:solidFill>
            <a:srgbClr val="FF0000"/>
          </a:solidFill>
          <a:ln w="9525">
            <a:solidFill>
              <a:schemeClr val="tx1"/>
            </a:solidFill>
            <a:miter lim="800000"/>
            <a:headEnd/>
            <a:tailEnd/>
          </a:ln>
        </p:spPr>
        <p:txBody>
          <a:bodyPr wrap="none" anchor="ctr"/>
          <a:lstStyle/>
          <a:p>
            <a:endParaRPr lang="en-US"/>
          </a:p>
        </p:txBody>
      </p:sp>
      <p:sp>
        <p:nvSpPr>
          <p:cNvPr id="25606" name="AutoShape 10"/>
          <p:cNvSpPr>
            <a:spLocks noChangeArrowheads="1"/>
          </p:cNvSpPr>
          <p:nvPr/>
        </p:nvSpPr>
        <p:spPr bwMode="auto">
          <a:xfrm>
            <a:off x="1785938" y="1778000"/>
            <a:ext cx="485775" cy="681038"/>
          </a:xfrm>
          <a:prstGeom prst="upArrow">
            <a:avLst>
              <a:gd name="adj1" fmla="val 56861"/>
              <a:gd name="adj2" fmla="val 62459"/>
            </a:avLst>
          </a:prstGeom>
          <a:solidFill>
            <a:srgbClr val="FF0000"/>
          </a:solidFill>
          <a:ln w="9525">
            <a:solidFill>
              <a:schemeClr val="tx1"/>
            </a:solidFill>
            <a:miter lim="800000"/>
            <a:headEnd/>
            <a:tailEnd/>
          </a:ln>
        </p:spPr>
        <p:txBody>
          <a:bodyPr wrap="none" anchor="ctr"/>
          <a:lstStyle/>
          <a:p>
            <a:endParaRPr lang="en-US"/>
          </a:p>
        </p:txBody>
      </p:sp>
      <p:sp>
        <p:nvSpPr>
          <p:cNvPr id="25607" name="AutoShape 11"/>
          <p:cNvSpPr>
            <a:spLocks noChangeArrowheads="1"/>
          </p:cNvSpPr>
          <p:nvPr/>
        </p:nvSpPr>
        <p:spPr bwMode="auto">
          <a:xfrm>
            <a:off x="2636838" y="1778000"/>
            <a:ext cx="485775" cy="681038"/>
          </a:xfrm>
          <a:prstGeom prst="upArrow">
            <a:avLst>
              <a:gd name="adj1" fmla="val 56861"/>
              <a:gd name="adj2" fmla="val 62459"/>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79400" y="0"/>
            <a:ext cx="8509000" cy="6173788"/>
          </a:xfrm>
          <a:prstGeom prst="rect">
            <a:avLst/>
          </a:prstGeom>
          <a:solidFill>
            <a:srgbClr val="CCECFF"/>
          </a:solidFill>
          <a:ln w="9525">
            <a:solidFill>
              <a:schemeClr val="tx1"/>
            </a:solidFill>
            <a:miter lim="800000"/>
            <a:headEnd/>
            <a:tailEnd/>
          </a:ln>
        </p:spPr>
        <p:txBody>
          <a:bodyPr wrap="none" anchor="ctr"/>
          <a:lstStyle/>
          <a:p>
            <a:endParaRPr lang="en-US"/>
          </a:p>
        </p:txBody>
      </p:sp>
      <p:sp>
        <p:nvSpPr>
          <p:cNvPr id="26627" name="Text Box 3"/>
          <p:cNvSpPr txBox="1">
            <a:spLocks noChangeArrowheads="1"/>
          </p:cNvSpPr>
          <p:nvPr/>
        </p:nvSpPr>
        <p:spPr bwMode="auto">
          <a:xfrm>
            <a:off x="1228725" y="539750"/>
            <a:ext cx="6688138" cy="609600"/>
          </a:xfrm>
          <a:prstGeom prst="rect">
            <a:avLst/>
          </a:prstGeom>
          <a:noFill/>
          <a:ln w="9525">
            <a:noFill/>
            <a:miter lim="800000"/>
            <a:headEnd/>
            <a:tailEnd/>
          </a:ln>
        </p:spPr>
        <p:txBody>
          <a:bodyPr anchor="ctr">
            <a:spAutoFit/>
          </a:bodyPr>
          <a:lstStyle/>
          <a:p>
            <a:pPr marL="342900" indent="-342900" algn="ctr">
              <a:spcBef>
                <a:spcPct val="50000"/>
              </a:spcBef>
            </a:pPr>
            <a:r>
              <a:rPr lang="en-US" sz="3400" b="1">
                <a:latin typeface="Times New Roman" pitchFamily="18" charset="0"/>
              </a:rPr>
              <a:t>The Budget Process</a:t>
            </a:r>
          </a:p>
        </p:txBody>
      </p:sp>
      <p:grpSp>
        <p:nvGrpSpPr>
          <p:cNvPr id="26628" name="Group 4"/>
          <p:cNvGrpSpPr>
            <a:grpSpLocks/>
          </p:cNvGrpSpPr>
          <p:nvPr/>
        </p:nvGrpSpPr>
        <p:grpSpPr bwMode="auto">
          <a:xfrm>
            <a:off x="533400" y="1331913"/>
            <a:ext cx="2833688" cy="2286000"/>
            <a:chOff x="633" y="1025"/>
            <a:chExt cx="1785" cy="1440"/>
          </a:xfrm>
        </p:grpSpPr>
        <p:sp>
          <p:nvSpPr>
            <p:cNvPr id="26633" name="Rectangle 5"/>
            <p:cNvSpPr>
              <a:spLocks noChangeArrowheads="1"/>
            </p:cNvSpPr>
            <p:nvPr/>
          </p:nvSpPr>
          <p:spPr bwMode="auto">
            <a:xfrm>
              <a:off x="633" y="1025"/>
              <a:ext cx="1785" cy="1440"/>
            </a:xfrm>
            <a:prstGeom prst="rect">
              <a:avLst/>
            </a:prstGeom>
            <a:solidFill>
              <a:srgbClr val="FFFFCC"/>
            </a:solidFill>
            <a:ln w="9525">
              <a:solidFill>
                <a:schemeClr val="tx1"/>
              </a:solidFill>
              <a:miter lim="800000"/>
              <a:headEnd/>
              <a:tailEnd/>
            </a:ln>
          </p:spPr>
          <p:txBody>
            <a:bodyPr wrap="none" anchorCtr="1"/>
            <a:lstStyle/>
            <a:p>
              <a:pPr algn="ctr">
                <a:spcBef>
                  <a:spcPct val="30000"/>
                </a:spcBef>
              </a:pPr>
              <a:r>
                <a:rPr lang="en-US" sz="2000" b="1">
                  <a:latin typeface="Times New Roman" pitchFamily="18" charset="0"/>
                </a:rPr>
                <a:t>Department of Energy</a:t>
              </a:r>
            </a:p>
          </p:txBody>
        </p:sp>
        <p:sp>
          <p:nvSpPr>
            <p:cNvPr id="26634" name="Rectangle 6"/>
            <p:cNvSpPr>
              <a:spLocks noChangeAspect="1" noChangeArrowheads="1"/>
            </p:cNvSpPr>
            <p:nvPr/>
          </p:nvSpPr>
          <p:spPr bwMode="auto">
            <a:xfrm>
              <a:off x="763" y="1803"/>
              <a:ext cx="489" cy="465"/>
            </a:xfrm>
            <a:prstGeom prst="rect">
              <a:avLst/>
            </a:prstGeom>
            <a:solidFill>
              <a:srgbClr val="FFFF00"/>
            </a:solidFill>
            <a:ln w="9525">
              <a:solidFill>
                <a:schemeClr val="tx1"/>
              </a:solidFill>
              <a:miter lim="800000"/>
              <a:headEnd/>
              <a:tailEnd/>
            </a:ln>
          </p:spPr>
          <p:txBody>
            <a:bodyPr wrap="none" anchor="ctr"/>
            <a:lstStyle/>
            <a:p>
              <a:pPr algn="ctr">
                <a:spcBef>
                  <a:spcPct val="30000"/>
                </a:spcBef>
              </a:pPr>
              <a:r>
                <a:rPr lang="en-US" sz="1200" b="1">
                  <a:latin typeface="Times New Roman" pitchFamily="18" charset="0"/>
                </a:rPr>
                <a:t>Science</a:t>
              </a:r>
            </a:p>
          </p:txBody>
        </p:sp>
        <p:sp>
          <p:nvSpPr>
            <p:cNvPr id="26635" name="Rectangle 7"/>
            <p:cNvSpPr>
              <a:spLocks noChangeAspect="1" noChangeArrowheads="1"/>
            </p:cNvSpPr>
            <p:nvPr/>
          </p:nvSpPr>
          <p:spPr bwMode="auto">
            <a:xfrm>
              <a:off x="1310" y="1803"/>
              <a:ext cx="489" cy="465"/>
            </a:xfrm>
            <a:prstGeom prst="rect">
              <a:avLst/>
            </a:prstGeom>
            <a:solidFill>
              <a:srgbClr val="FFFF00"/>
            </a:solidFill>
            <a:ln w="9525">
              <a:solidFill>
                <a:schemeClr val="tx1"/>
              </a:solidFill>
              <a:miter lim="800000"/>
              <a:headEnd/>
              <a:tailEnd/>
            </a:ln>
          </p:spPr>
          <p:txBody>
            <a:bodyPr wrap="none" anchor="ctr"/>
            <a:lstStyle/>
            <a:p>
              <a:pPr algn="ctr">
                <a:spcBef>
                  <a:spcPct val="30000"/>
                </a:spcBef>
              </a:pPr>
              <a:r>
                <a:rPr lang="en-US" sz="1200" b="1">
                  <a:latin typeface="Times New Roman" pitchFamily="18" charset="0"/>
                </a:rPr>
                <a:t>Fossil</a:t>
              </a:r>
            </a:p>
            <a:p>
              <a:pPr algn="ctr">
                <a:spcBef>
                  <a:spcPct val="30000"/>
                </a:spcBef>
              </a:pPr>
              <a:r>
                <a:rPr lang="en-US" sz="1200" b="1">
                  <a:latin typeface="Times New Roman" pitchFamily="18" charset="0"/>
                </a:rPr>
                <a:t>Energy</a:t>
              </a:r>
            </a:p>
          </p:txBody>
        </p:sp>
        <p:sp>
          <p:nvSpPr>
            <p:cNvPr id="26636" name="Rectangle 8"/>
            <p:cNvSpPr>
              <a:spLocks noChangeAspect="1" noChangeArrowheads="1"/>
            </p:cNvSpPr>
            <p:nvPr/>
          </p:nvSpPr>
          <p:spPr bwMode="auto">
            <a:xfrm>
              <a:off x="1864" y="1803"/>
              <a:ext cx="489" cy="465"/>
            </a:xfrm>
            <a:prstGeom prst="rect">
              <a:avLst/>
            </a:prstGeom>
            <a:solidFill>
              <a:srgbClr val="FFFF00"/>
            </a:solidFill>
            <a:ln w="9525">
              <a:solidFill>
                <a:schemeClr val="tx1"/>
              </a:solidFill>
              <a:miter lim="800000"/>
              <a:headEnd/>
              <a:tailEnd/>
            </a:ln>
          </p:spPr>
          <p:txBody>
            <a:bodyPr wrap="none" anchor="ctr"/>
            <a:lstStyle/>
            <a:p>
              <a:pPr algn="ctr">
                <a:spcBef>
                  <a:spcPct val="30000"/>
                </a:spcBef>
              </a:pPr>
              <a:r>
                <a:rPr lang="en-US" sz="1200" b="1">
                  <a:latin typeface="Times New Roman" pitchFamily="18" charset="0"/>
                </a:rPr>
                <a:t>NNSA</a:t>
              </a:r>
            </a:p>
          </p:txBody>
        </p:sp>
      </p:grpSp>
      <p:grpSp>
        <p:nvGrpSpPr>
          <p:cNvPr id="26629" name="Group 9"/>
          <p:cNvGrpSpPr>
            <a:grpSpLocks/>
          </p:cNvGrpSpPr>
          <p:nvPr/>
        </p:nvGrpSpPr>
        <p:grpSpPr bwMode="auto">
          <a:xfrm>
            <a:off x="5721350" y="1331913"/>
            <a:ext cx="2833688" cy="2286000"/>
            <a:chOff x="3604" y="839"/>
            <a:chExt cx="1785" cy="1440"/>
          </a:xfrm>
        </p:grpSpPr>
        <p:sp>
          <p:nvSpPr>
            <p:cNvPr id="26631" name="Rectangle 10"/>
            <p:cNvSpPr>
              <a:spLocks noChangeArrowheads="1"/>
            </p:cNvSpPr>
            <p:nvPr/>
          </p:nvSpPr>
          <p:spPr bwMode="auto">
            <a:xfrm>
              <a:off x="3604" y="839"/>
              <a:ext cx="1785" cy="1440"/>
            </a:xfrm>
            <a:prstGeom prst="rect">
              <a:avLst/>
            </a:prstGeom>
            <a:solidFill>
              <a:srgbClr val="66FF99"/>
            </a:solidFill>
            <a:ln w="9525">
              <a:solidFill>
                <a:schemeClr val="tx1"/>
              </a:solidFill>
              <a:miter lim="800000"/>
              <a:headEnd/>
              <a:tailEnd/>
            </a:ln>
          </p:spPr>
          <p:txBody>
            <a:bodyPr wrap="none" anchorCtr="1"/>
            <a:lstStyle/>
            <a:p>
              <a:pPr algn="ctr">
                <a:spcBef>
                  <a:spcPct val="30000"/>
                </a:spcBef>
              </a:pPr>
              <a:r>
                <a:rPr lang="en-US" sz="2000" b="1">
                  <a:latin typeface="Times New Roman" pitchFamily="18" charset="0"/>
                </a:rPr>
                <a:t>White House</a:t>
              </a:r>
            </a:p>
          </p:txBody>
        </p:sp>
        <p:sp>
          <p:nvSpPr>
            <p:cNvPr id="26632" name="Text Box 11"/>
            <p:cNvSpPr txBox="1">
              <a:spLocks noChangeArrowheads="1"/>
            </p:cNvSpPr>
            <p:nvPr/>
          </p:nvSpPr>
          <p:spPr bwMode="auto">
            <a:xfrm>
              <a:off x="4180" y="1483"/>
              <a:ext cx="633" cy="633"/>
            </a:xfrm>
            <a:prstGeom prst="rect">
              <a:avLst/>
            </a:prstGeom>
            <a:solidFill>
              <a:srgbClr val="CCFFCC"/>
            </a:solidFill>
            <a:ln w="12700">
              <a:solidFill>
                <a:schemeClr val="tx1"/>
              </a:solidFill>
              <a:miter lim="800000"/>
              <a:headEnd/>
              <a:tailEnd/>
            </a:ln>
          </p:spPr>
          <p:txBody>
            <a:bodyPr lIns="45720" rIns="45720"/>
            <a:lstStyle/>
            <a:p>
              <a:pPr algn="ctr"/>
              <a:endParaRPr lang="en-US" sz="1800" b="1">
                <a:latin typeface="Arial" charset="0"/>
              </a:endParaRPr>
            </a:p>
            <a:p>
              <a:pPr algn="ctr"/>
              <a:r>
                <a:rPr lang="en-US" sz="1800" b="1">
                  <a:latin typeface="Arial" charset="0"/>
                </a:rPr>
                <a:t>OMB</a:t>
              </a:r>
            </a:p>
          </p:txBody>
        </p:sp>
      </p:grpSp>
      <p:sp>
        <p:nvSpPr>
          <p:cNvPr id="26630" name="AutoShape 12"/>
          <p:cNvSpPr>
            <a:spLocks noChangeArrowheads="1"/>
          </p:cNvSpPr>
          <p:nvPr/>
        </p:nvSpPr>
        <p:spPr bwMode="auto">
          <a:xfrm>
            <a:off x="3567113" y="3063875"/>
            <a:ext cx="2009775" cy="554038"/>
          </a:xfrm>
          <a:prstGeom prst="rightArrow">
            <a:avLst>
              <a:gd name="adj1" fmla="val 50000"/>
              <a:gd name="adj2" fmla="val 90688"/>
            </a:avLst>
          </a:prstGeom>
          <a:noFill/>
          <a:ln w="38100">
            <a:solidFill>
              <a:srgbClr val="FF0000"/>
            </a:solidFill>
            <a:miter lim="800000"/>
            <a:headEnd/>
            <a:tailEnd/>
          </a:ln>
        </p:spPr>
        <p:txBody>
          <a:bodyPr wrap="none" anchor="ctr"/>
          <a:lstStyle/>
          <a:p>
            <a:pPr algn="ctr">
              <a:spcBef>
                <a:spcPct val="30000"/>
              </a:spcBef>
            </a:pPr>
            <a:r>
              <a:rPr lang="en-US" sz="1400" b="1">
                <a:latin typeface="Times New Roman" pitchFamily="18" charset="0"/>
              </a:rPr>
              <a:t>Budget Request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04800" y="0"/>
            <a:ext cx="8509000" cy="6173788"/>
          </a:xfrm>
          <a:prstGeom prst="rect">
            <a:avLst/>
          </a:prstGeom>
          <a:solidFill>
            <a:srgbClr val="CCECFF"/>
          </a:solidFill>
          <a:ln w="9525">
            <a:solidFill>
              <a:schemeClr val="tx1"/>
            </a:solidFill>
            <a:miter lim="800000"/>
            <a:headEnd/>
            <a:tailEnd/>
          </a:ln>
        </p:spPr>
        <p:txBody>
          <a:bodyPr wrap="none" anchor="ctr"/>
          <a:lstStyle/>
          <a:p>
            <a:endParaRPr lang="en-US"/>
          </a:p>
        </p:txBody>
      </p:sp>
      <p:sp>
        <p:nvSpPr>
          <p:cNvPr id="27651" name="Text Box 3"/>
          <p:cNvSpPr txBox="1">
            <a:spLocks noChangeArrowheads="1"/>
          </p:cNvSpPr>
          <p:nvPr/>
        </p:nvSpPr>
        <p:spPr bwMode="auto">
          <a:xfrm>
            <a:off x="1228725" y="539750"/>
            <a:ext cx="6688138" cy="609600"/>
          </a:xfrm>
          <a:prstGeom prst="rect">
            <a:avLst/>
          </a:prstGeom>
          <a:noFill/>
          <a:ln w="9525">
            <a:noFill/>
            <a:miter lim="800000"/>
            <a:headEnd/>
            <a:tailEnd/>
          </a:ln>
        </p:spPr>
        <p:txBody>
          <a:bodyPr anchor="ctr">
            <a:spAutoFit/>
          </a:bodyPr>
          <a:lstStyle/>
          <a:p>
            <a:pPr marL="342900" indent="-342900" algn="ctr">
              <a:spcBef>
                <a:spcPct val="50000"/>
              </a:spcBef>
            </a:pPr>
            <a:r>
              <a:rPr lang="en-US" sz="3400" b="1">
                <a:latin typeface="Times New Roman" pitchFamily="18" charset="0"/>
              </a:rPr>
              <a:t>The Budget Process</a:t>
            </a:r>
          </a:p>
        </p:txBody>
      </p:sp>
      <p:grpSp>
        <p:nvGrpSpPr>
          <p:cNvPr id="27652" name="Group 4"/>
          <p:cNvGrpSpPr>
            <a:grpSpLocks/>
          </p:cNvGrpSpPr>
          <p:nvPr/>
        </p:nvGrpSpPr>
        <p:grpSpPr bwMode="auto">
          <a:xfrm>
            <a:off x="533400" y="1331913"/>
            <a:ext cx="2833688" cy="2286000"/>
            <a:chOff x="633" y="1025"/>
            <a:chExt cx="1785" cy="1440"/>
          </a:xfrm>
        </p:grpSpPr>
        <p:sp>
          <p:nvSpPr>
            <p:cNvPr id="27658" name="Rectangle 5"/>
            <p:cNvSpPr>
              <a:spLocks noChangeArrowheads="1"/>
            </p:cNvSpPr>
            <p:nvPr/>
          </p:nvSpPr>
          <p:spPr bwMode="auto">
            <a:xfrm>
              <a:off x="633" y="1025"/>
              <a:ext cx="1785" cy="1440"/>
            </a:xfrm>
            <a:prstGeom prst="rect">
              <a:avLst/>
            </a:prstGeom>
            <a:solidFill>
              <a:srgbClr val="FFFFCC"/>
            </a:solidFill>
            <a:ln w="9525">
              <a:solidFill>
                <a:schemeClr val="tx1"/>
              </a:solidFill>
              <a:miter lim="800000"/>
              <a:headEnd/>
              <a:tailEnd/>
            </a:ln>
          </p:spPr>
          <p:txBody>
            <a:bodyPr wrap="none" anchorCtr="1"/>
            <a:lstStyle/>
            <a:p>
              <a:pPr algn="ctr">
                <a:spcBef>
                  <a:spcPct val="30000"/>
                </a:spcBef>
              </a:pPr>
              <a:r>
                <a:rPr lang="en-US" sz="2000" b="1">
                  <a:latin typeface="Times New Roman" pitchFamily="18" charset="0"/>
                </a:rPr>
                <a:t>Department of Energy</a:t>
              </a:r>
            </a:p>
          </p:txBody>
        </p:sp>
        <p:sp>
          <p:nvSpPr>
            <p:cNvPr id="27659" name="Rectangle 6"/>
            <p:cNvSpPr>
              <a:spLocks noChangeAspect="1" noChangeArrowheads="1"/>
            </p:cNvSpPr>
            <p:nvPr/>
          </p:nvSpPr>
          <p:spPr bwMode="auto">
            <a:xfrm>
              <a:off x="763" y="1803"/>
              <a:ext cx="489" cy="465"/>
            </a:xfrm>
            <a:prstGeom prst="rect">
              <a:avLst/>
            </a:prstGeom>
            <a:solidFill>
              <a:srgbClr val="FFFF00"/>
            </a:solidFill>
            <a:ln w="9525">
              <a:solidFill>
                <a:schemeClr val="tx1"/>
              </a:solidFill>
              <a:miter lim="800000"/>
              <a:headEnd/>
              <a:tailEnd/>
            </a:ln>
          </p:spPr>
          <p:txBody>
            <a:bodyPr wrap="none" anchor="ctr"/>
            <a:lstStyle/>
            <a:p>
              <a:pPr algn="ctr">
                <a:spcBef>
                  <a:spcPct val="30000"/>
                </a:spcBef>
              </a:pPr>
              <a:r>
                <a:rPr lang="en-US" sz="1200" b="1">
                  <a:latin typeface="Times New Roman" pitchFamily="18" charset="0"/>
                </a:rPr>
                <a:t>Science</a:t>
              </a:r>
            </a:p>
          </p:txBody>
        </p:sp>
        <p:sp>
          <p:nvSpPr>
            <p:cNvPr id="27660" name="Rectangle 7"/>
            <p:cNvSpPr>
              <a:spLocks noChangeAspect="1" noChangeArrowheads="1"/>
            </p:cNvSpPr>
            <p:nvPr/>
          </p:nvSpPr>
          <p:spPr bwMode="auto">
            <a:xfrm>
              <a:off x="1310" y="1803"/>
              <a:ext cx="489" cy="465"/>
            </a:xfrm>
            <a:prstGeom prst="rect">
              <a:avLst/>
            </a:prstGeom>
            <a:solidFill>
              <a:srgbClr val="FFFF00"/>
            </a:solidFill>
            <a:ln w="9525">
              <a:solidFill>
                <a:schemeClr val="tx1"/>
              </a:solidFill>
              <a:miter lim="800000"/>
              <a:headEnd/>
              <a:tailEnd/>
            </a:ln>
          </p:spPr>
          <p:txBody>
            <a:bodyPr wrap="none" anchor="ctr"/>
            <a:lstStyle/>
            <a:p>
              <a:pPr algn="ctr">
                <a:spcBef>
                  <a:spcPct val="30000"/>
                </a:spcBef>
              </a:pPr>
              <a:r>
                <a:rPr lang="en-US" sz="1200" b="1">
                  <a:latin typeface="Times New Roman" pitchFamily="18" charset="0"/>
                </a:rPr>
                <a:t>Fossil</a:t>
              </a:r>
            </a:p>
            <a:p>
              <a:pPr algn="ctr">
                <a:spcBef>
                  <a:spcPct val="30000"/>
                </a:spcBef>
              </a:pPr>
              <a:r>
                <a:rPr lang="en-US" sz="1200" b="1">
                  <a:latin typeface="Times New Roman" pitchFamily="18" charset="0"/>
                </a:rPr>
                <a:t>Energy</a:t>
              </a:r>
            </a:p>
          </p:txBody>
        </p:sp>
        <p:sp>
          <p:nvSpPr>
            <p:cNvPr id="27661" name="Rectangle 8"/>
            <p:cNvSpPr>
              <a:spLocks noChangeAspect="1" noChangeArrowheads="1"/>
            </p:cNvSpPr>
            <p:nvPr/>
          </p:nvSpPr>
          <p:spPr bwMode="auto">
            <a:xfrm>
              <a:off x="1864" y="1803"/>
              <a:ext cx="489" cy="465"/>
            </a:xfrm>
            <a:prstGeom prst="rect">
              <a:avLst/>
            </a:prstGeom>
            <a:solidFill>
              <a:srgbClr val="FFFF00"/>
            </a:solidFill>
            <a:ln w="9525">
              <a:solidFill>
                <a:schemeClr val="tx1"/>
              </a:solidFill>
              <a:miter lim="800000"/>
              <a:headEnd/>
              <a:tailEnd/>
            </a:ln>
          </p:spPr>
          <p:txBody>
            <a:bodyPr wrap="none" anchor="ctr"/>
            <a:lstStyle/>
            <a:p>
              <a:pPr algn="ctr">
                <a:spcBef>
                  <a:spcPct val="30000"/>
                </a:spcBef>
              </a:pPr>
              <a:r>
                <a:rPr lang="en-US" sz="1200" b="1">
                  <a:latin typeface="Times New Roman" pitchFamily="18" charset="0"/>
                </a:rPr>
                <a:t>NNSA</a:t>
              </a:r>
            </a:p>
          </p:txBody>
        </p:sp>
      </p:grpSp>
      <p:grpSp>
        <p:nvGrpSpPr>
          <p:cNvPr id="27653" name="Group 9"/>
          <p:cNvGrpSpPr>
            <a:grpSpLocks/>
          </p:cNvGrpSpPr>
          <p:nvPr/>
        </p:nvGrpSpPr>
        <p:grpSpPr bwMode="auto">
          <a:xfrm>
            <a:off x="5721350" y="1331913"/>
            <a:ext cx="2833688" cy="2286000"/>
            <a:chOff x="3604" y="839"/>
            <a:chExt cx="1785" cy="1440"/>
          </a:xfrm>
        </p:grpSpPr>
        <p:sp>
          <p:nvSpPr>
            <p:cNvPr id="27656" name="Rectangle 10"/>
            <p:cNvSpPr>
              <a:spLocks noChangeArrowheads="1"/>
            </p:cNvSpPr>
            <p:nvPr/>
          </p:nvSpPr>
          <p:spPr bwMode="auto">
            <a:xfrm>
              <a:off x="3604" y="839"/>
              <a:ext cx="1785" cy="1440"/>
            </a:xfrm>
            <a:prstGeom prst="rect">
              <a:avLst/>
            </a:prstGeom>
            <a:solidFill>
              <a:srgbClr val="66FF99"/>
            </a:solidFill>
            <a:ln w="9525">
              <a:solidFill>
                <a:schemeClr val="tx1"/>
              </a:solidFill>
              <a:miter lim="800000"/>
              <a:headEnd/>
              <a:tailEnd/>
            </a:ln>
          </p:spPr>
          <p:txBody>
            <a:bodyPr wrap="none" anchorCtr="1"/>
            <a:lstStyle/>
            <a:p>
              <a:pPr algn="ctr">
                <a:spcBef>
                  <a:spcPct val="30000"/>
                </a:spcBef>
              </a:pPr>
              <a:r>
                <a:rPr lang="en-US" sz="2000" b="1">
                  <a:latin typeface="Times New Roman" pitchFamily="18" charset="0"/>
                </a:rPr>
                <a:t>White House</a:t>
              </a:r>
            </a:p>
          </p:txBody>
        </p:sp>
        <p:sp>
          <p:nvSpPr>
            <p:cNvPr id="27657" name="Text Box 11"/>
            <p:cNvSpPr txBox="1">
              <a:spLocks noChangeArrowheads="1"/>
            </p:cNvSpPr>
            <p:nvPr/>
          </p:nvSpPr>
          <p:spPr bwMode="auto">
            <a:xfrm>
              <a:off x="4180" y="1483"/>
              <a:ext cx="633" cy="633"/>
            </a:xfrm>
            <a:prstGeom prst="rect">
              <a:avLst/>
            </a:prstGeom>
            <a:solidFill>
              <a:srgbClr val="CCFFCC"/>
            </a:solidFill>
            <a:ln w="12700">
              <a:solidFill>
                <a:schemeClr val="tx1"/>
              </a:solidFill>
              <a:miter lim="800000"/>
              <a:headEnd/>
              <a:tailEnd/>
            </a:ln>
          </p:spPr>
          <p:txBody>
            <a:bodyPr lIns="45720" rIns="45720"/>
            <a:lstStyle/>
            <a:p>
              <a:pPr algn="ctr"/>
              <a:endParaRPr lang="en-US" sz="1800" b="1">
                <a:latin typeface="Arial" charset="0"/>
              </a:endParaRPr>
            </a:p>
            <a:p>
              <a:pPr algn="ctr"/>
              <a:r>
                <a:rPr lang="en-US" sz="1800" b="1">
                  <a:latin typeface="Arial" charset="0"/>
                </a:rPr>
                <a:t>OMB</a:t>
              </a:r>
            </a:p>
          </p:txBody>
        </p:sp>
      </p:grpSp>
      <p:sp>
        <p:nvSpPr>
          <p:cNvPr id="27654" name="AutoShape 12"/>
          <p:cNvSpPr>
            <a:spLocks noChangeArrowheads="1"/>
          </p:cNvSpPr>
          <p:nvPr/>
        </p:nvSpPr>
        <p:spPr bwMode="auto">
          <a:xfrm>
            <a:off x="3567113" y="3063875"/>
            <a:ext cx="2009775" cy="554038"/>
          </a:xfrm>
          <a:prstGeom prst="rightArrow">
            <a:avLst>
              <a:gd name="adj1" fmla="val 50000"/>
              <a:gd name="adj2" fmla="val 90688"/>
            </a:avLst>
          </a:prstGeom>
          <a:noFill/>
          <a:ln w="38100">
            <a:solidFill>
              <a:srgbClr val="FF0000"/>
            </a:solidFill>
            <a:miter lim="800000"/>
            <a:headEnd/>
            <a:tailEnd/>
          </a:ln>
        </p:spPr>
        <p:txBody>
          <a:bodyPr wrap="none" anchor="ctr"/>
          <a:lstStyle/>
          <a:p>
            <a:pPr algn="ctr">
              <a:spcBef>
                <a:spcPct val="30000"/>
              </a:spcBef>
            </a:pPr>
            <a:r>
              <a:rPr lang="en-US" sz="1400" b="1">
                <a:latin typeface="Times New Roman" pitchFamily="18" charset="0"/>
              </a:rPr>
              <a:t>Budget Request</a:t>
            </a:r>
          </a:p>
        </p:txBody>
      </p:sp>
      <p:sp>
        <p:nvSpPr>
          <p:cNvPr id="27655" name="AutoShape 13"/>
          <p:cNvSpPr>
            <a:spLocks noChangeArrowheads="1"/>
          </p:cNvSpPr>
          <p:nvPr/>
        </p:nvSpPr>
        <p:spPr bwMode="auto">
          <a:xfrm>
            <a:off x="3609975" y="2251075"/>
            <a:ext cx="1922463" cy="554038"/>
          </a:xfrm>
          <a:prstGeom prst="leftArrow">
            <a:avLst>
              <a:gd name="adj1" fmla="val 50000"/>
              <a:gd name="adj2" fmla="val 86748"/>
            </a:avLst>
          </a:prstGeom>
          <a:noFill/>
          <a:ln w="38100">
            <a:solidFill>
              <a:srgbClr val="FF0000"/>
            </a:solidFill>
            <a:miter lim="800000"/>
            <a:headEnd/>
            <a:tailEnd/>
          </a:ln>
        </p:spPr>
        <p:txBody>
          <a:bodyPr wrap="none" anchor="ctr"/>
          <a:lstStyle/>
          <a:p>
            <a:pPr algn="ctr">
              <a:spcBef>
                <a:spcPct val="30000"/>
              </a:spcBef>
            </a:pPr>
            <a:r>
              <a:rPr lang="en-US" sz="1400" b="1">
                <a:latin typeface="Times New Roman" pitchFamily="18" charset="0"/>
              </a:rPr>
              <a:t>Passback</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04800" y="0"/>
            <a:ext cx="8509000" cy="6173788"/>
          </a:xfrm>
          <a:prstGeom prst="rect">
            <a:avLst/>
          </a:prstGeom>
          <a:solidFill>
            <a:srgbClr val="CCECFF"/>
          </a:solidFill>
          <a:ln w="9525">
            <a:solidFill>
              <a:schemeClr val="tx1"/>
            </a:solidFill>
            <a:miter lim="800000"/>
            <a:headEnd/>
            <a:tailEnd/>
          </a:ln>
        </p:spPr>
        <p:txBody>
          <a:bodyPr wrap="none" anchor="ctr"/>
          <a:lstStyle/>
          <a:p>
            <a:endParaRPr lang="en-US"/>
          </a:p>
        </p:txBody>
      </p:sp>
      <p:sp>
        <p:nvSpPr>
          <p:cNvPr id="28675" name="Text Box 3"/>
          <p:cNvSpPr txBox="1">
            <a:spLocks noChangeArrowheads="1"/>
          </p:cNvSpPr>
          <p:nvPr/>
        </p:nvSpPr>
        <p:spPr bwMode="auto">
          <a:xfrm>
            <a:off x="1228725" y="539750"/>
            <a:ext cx="6688138" cy="609600"/>
          </a:xfrm>
          <a:prstGeom prst="rect">
            <a:avLst/>
          </a:prstGeom>
          <a:noFill/>
          <a:ln w="9525">
            <a:noFill/>
            <a:miter lim="800000"/>
            <a:headEnd/>
            <a:tailEnd/>
          </a:ln>
        </p:spPr>
        <p:txBody>
          <a:bodyPr anchor="ctr">
            <a:spAutoFit/>
          </a:bodyPr>
          <a:lstStyle/>
          <a:p>
            <a:pPr marL="342900" indent="-342900" algn="ctr">
              <a:spcBef>
                <a:spcPct val="50000"/>
              </a:spcBef>
            </a:pPr>
            <a:r>
              <a:rPr lang="en-US" sz="3400" b="1">
                <a:latin typeface="Times New Roman" pitchFamily="18" charset="0"/>
              </a:rPr>
              <a:t>The Budget Process</a:t>
            </a:r>
          </a:p>
        </p:txBody>
      </p:sp>
      <p:grpSp>
        <p:nvGrpSpPr>
          <p:cNvPr id="28676" name="Group 4"/>
          <p:cNvGrpSpPr>
            <a:grpSpLocks/>
          </p:cNvGrpSpPr>
          <p:nvPr/>
        </p:nvGrpSpPr>
        <p:grpSpPr bwMode="auto">
          <a:xfrm>
            <a:off x="533400" y="1331913"/>
            <a:ext cx="2833688" cy="2286000"/>
            <a:chOff x="633" y="1025"/>
            <a:chExt cx="1785" cy="1440"/>
          </a:xfrm>
        </p:grpSpPr>
        <p:sp>
          <p:nvSpPr>
            <p:cNvPr id="28683" name="Rectangle 5"/>
            <p:cNvSpPr>
              <a:spLocks noChangeArrowheads="1"/>
            </p:cNvSpPr>
            <p:nvPr/>
          </p:nvSpPr>
          <p:spPr bwMode="auto">
            <a:xfrm>
              <a:off x="633" y="1025"/>
              <a:ext cx="1785" cy="1440"/>
            </a:xfrm>
            <a:prstGeom prst="rect">
              <a:avLst/>
            </a:prstGeom>
            <a:solidFill>
              <a:srgbClr val="FFFFCC"/>
            </a:solidFill>
            <a:ln w="9525">
              <a:solidFill>
                <a:schemeClr val="tx1"/>
              </a:solidFill>
              <a:miter lim="800000"/>
              <a:headEnd/>
              <a:tailEnd/>
            </a:ln>
          </p:spPr>
          <p:txBody>
            <a:bodyPr wrap="none" anchorCtr="1"/>
            <a:lstStyle/>
            <a:p>
              <a:pPr algn="ctr">
                <a:spcBef>
                  <a:spcPct val="30000"/>
                </a:spcBef>
              </a:pPr>
              <a:r>
                <a:rPr lang="en-US" sz="2000" b="1">
                  <a:latin typeface="Times New Roman" pitchFamily="18" charset="0"/>
                </a:rPr>
                <a:t>Department of Energy</a:t>
              </a:r>
            </a:p>
          </p:txBody>
        </p:sp>
        <p:sp>
          <p:nvSpPr>
            <p:cNvPr id="28684" name="Rectangle 6"/>
            <p:cNvSpPr>
              <a:spLocks noChangeAspect="1" noChangeArrowheads="1"/>
            </p:cNvSpPr>
            <p:nvPr/>
          </p:nvSpPr>
          <p:spPr bwMode="auto">
            <a:xfrm>
              <a:off x="763" y="1803"/>
              <a:ext cx="489" cy="465"/>
            </a:xfrm>
            <a:prstGeom prst="rect">
              <a:avLst/>
            </a:prstGeom>
            <a:solidFill>
              <a:srgbClr val="FFFF00"/>
            </a:solidFill>
            <a:ln w="9525">
              <a:solidFill>
                <a:schemeClr val="tx1"/>
              </a:solidFill>
              <a:miter lim="800000"/>
              <a:headEnd/>
              <a:tailEnd/>
            </a:ln>
          </p:spPr>
          <p:txBody>
            <a:bodyPr wrap="none" anchor="ctr"/>
            <a:lstStyle/>
            <a:p>
              <a:pPr algn="ctr">
                <a:spcBef>
                  <a:spcPct val="30000"/>
                </a:spcBef>
              </a:pPr>
              <a:r>
                <a:rPr lang="en-US" sz="1200" b="1">
                  <a:latin typeface="Times New Roman" pitchFamily="18" charset="0"/>
                </a:rPr>
                <a:t>Science</a:t>
              </a:r>
            </a:p>
          </p:txBody>
        </p:sp>
        <p:sp>
          <p:nvSpPr>
            <p:cNvPr id="28685" name="Rectangle 7"/>
            <p:cNvSpPr>
              <a:spLocks noChangeAspect="1" noChangeArrowheads="1"/>
            </p:cNvSpPr>
            <p:nvPr/>
          </p:nvSpPr>
          <p:spPr bwMode="auto">
            <a:xfrm>
              <a:off x="1310" y="1803"/>
              <a:ext cx="489" cy="465"/>
            </a:xfrm>
            <a:prstGeom prst="rect">
              <a:avLst/>
            </a:prstGeom>
            <a:solidFill>
              <a:srgbClr val="FFFF00"/>
            </a:solidFill>
            <a:ln w="9525">
              <a:solidFill>
                <a:schemeClr val="tx1"/>
              </a:solidFill>
              <a:miter lim="800000"/>
              <a:headEnd/>
              <a:tailEnd/>
            </a:ln>
          </p:spPr>
          <p:txBody>
            <a:bodyPr wrap="none" anchor="ctr"/>
            <a:lstStyle/>
            <a:p>
              <a:pPr algn="ctr">
                <a:spcBef>
                  <a:spcPct val="30000"/>
                </a:spcBef>
              </a:pPr>
              <a:r>
                <a:rPr lang="en-US" sz="1200" b="1">
                  <a:latin typeface="Times New Roman" pitchFamily="18" charset="0"/>
                </a:rPr>
                <a:t>Fossil</a:t>
              </a:r>
            </a:p>
            <a:p>
              <a:pPr algn="ctr">
                <a:spcBef>
                  <a:spcPct val="30000"/>
                </a:spcBef>
              </a:pPr>
              <a:r>
                <a:rPr lang="en-US" sz="1200" b="1">
                  <a:latin typeface="Times New Roman" pitchFamily="18" charset="0"/>
                </a:rPr>
                <a:t>Energy</a:t>
              </a:r>
            </a:p>
          </p:txBody>
        </p:sp>
        <p:sp>
          <p:nvSpPr>
            <p:cNvPr id="28686" name="Rectangle 8"/>
            <p:cNvSpPr>
              <a:spLocks noChangeAspect="1" noChangeArrowheads="1"/>
            </p:cNvSpPr>
            <p:nvPr/>
          </p:nvSpPr>
          <p:spPr bwMode="auto">
            <a:xfrm>
              <a:off x="1864" y="1803"/>
              <a:ext cx="489" cy="465"/>
            </a:xfrm>
            <a:prstGeom prst="rect">
              <a:avLst/>
            </a:prstGeom>
            <a:solidFill>
              <a:srgbClr val="FFFF00"/>
            </a:solidFill>
            <a:ln w="9525">
              <a:solidFill>
                <a:schemeClr val="tx1"/>
              </a:solidFill>
              <a:miter lim="800000"/>
              <a:headEnd/>
              <a:tailEnd/>
            </a:ln>
          </p:spPr>
          <p:txBody>
            <a:bodyPr wrap="none" anchor="ctr"/>
            <a:lstStyle/>
            <a:p>
              <a:pPr algn="ctr">
                <a:spcBef>
                  <a:spcPct val="30000"/>
                </a:spcBef>
              </a:pPr>
              <a:r>
                <a:rPr lang="en-US" sz="1200" b="1">
                  <a:latin typeface="Times New Roman" pitchFamily="18" charset="0"/>
                </a:rPr>
                <a:t>NNSA</a:t>
              </a:r>
            </a:p>
          </p:txBody>
        </p:sp>
      </p:grpSp>
      <p:grpSp>
        <p:nvGrpSpPr>
          <p:cNvPr id="28677" name="Group 9"/>
          <p:cNvGrpSpPr>
            <a:grpSpLocks/>
          </p:cNvGrpSpPr>
          <p:nvPr/>
        </p:nvGrpSpPr>
        <p:grpSpPr bwMode="auto">
          <a:xfrm>
            <a:off x="5721350" y="1331913"/>
            <a:ext cx="2833688" cy="2286000"/>
            <a:chOff x="3604" y="839"/>
            <a:chExt cx="1785" cy="1440"/>
          </a:xfrm>
        </p:grpSpPr>
        <p:sp>
          <p:nvSpPr>
            <p:cNvPr id="28681" name="Rectangle 10"/>
            <p:cNvSpPr>
              <a:spLocks noChangeArrowheads="1"/>
            </p:cNvSpPr>
            <p:nvPr/>
          </p:nvSpPr>
          <p:spPr bwMode="auto">
            <a:xfrm>
              <a:off x="3604" y="839"/>
              <a:ext cx="1785" cy="1440"/>
            </a:xfrm>
            <a:prstGeom prst="rect">
              <a:avLst/>
            </a:prstGeom>
            <a:solidFill>
              <a:srgbClr val="66FF99"/>
            </a:solidFill>
            <a:ln w="9525">
              <a:solidFill>
                <a:schemeClr val="tx1"/>
              </a:solidFill>
              <a:miter lim="800000"/>
              <a:headEnd/>
              <a:tailEnd/>
            </a:ln>
          </p:spPr>
          <p:txBody>
            <a:bodyPr wrap="none" anchorCtr="1"/>
            <a:lstStyle/>
            <a:p>
              <a:pPr algn="ctr">
                <a:spcBef>
                  <a:spcPct val="30000"/>
                </a:spcBef>
              </a:pPr>
              <a:r>
                <a:rPr lang="en-US" sz="2000" b="1">
                  <a:latin typeface="Times New Roman" pitchFamily="18" charset="0"/>
                </a:rPr>
                <a:t>White House</a:t>
              </a:r>
            </a:p>
          </p:txBody>
        </p:sp>
        <p:sp>
          <p:nvSpPr>
            <p:cNvPr id="28682" name="Text Box 11"/>
            <p:cNvSpPr txBox="1">
              <a:spLocks noChangeArrowheads="1"/>
            </p:cNvSpPr>
            <p:nvPr/>
          </p:nvSpPr>
          <p:spPr bwMode="auto">
            <a:xfrm>
              <a:off x="4180" y="1483"/>
              <a:ext cx="633" cy="633"/>
            </a:xfrm>
            <a:prstGeom prst="rect">
              <a:avLst/>
            </a:prstGeom>
            <a:solidFill>
              <a:srgbClr val="CCFFCC"/>
            </a:solidFill>
            <a:ln w="12700">
              <a:solidFill>
                <a:schemeClr val="tx1"/>
              </a:solidFill>
              <a:miter lim="800000"/>
              <a:headEnd/>
              <a:tailEnd/>
            </a:ln>
          </p:spPr>
          <p:txBody>
            <a:bodyPr lIns="45720" rIns="45720"/>
            <a:lstStyle/>
            <a:p>
              <a:pPr algn="ctr"/>
              <a:endParaRPr lang="en-US" sz="1800" b="1">
                <a:latin typeface="Arial" charset="0"/>
              </a:endParaRPr>
            </a:p>
            <a:p>
              <a:pPr algn="ctr"/>
              <a:r>
                <a:rPr lang="en-US" sz="1800" b="1">
                  <a:latin typeface="Arial" charset="0"/>
                </a:rPr>
                <a:t>OMB</a:t>
              </a:r>
            </a:p>
          </p:txBody>
        </p:sp>
      </p:grpSp>
      <p:sp>
        <p:nvSpPr>
          <p:cNvPr id="28678" name="AutoShape 12"/>
          <p:cNvSpPr>
            <a:spLocks noChangeArrowheads="1"/>
          </p:cNvSpPr>
          <p:nvPr/>
        </p:nvSpPr>
        <p:spPr bwMode="auto">
          <a:xfrm>
            <a:off x="3567113" y="3063875"/>
            <a:ext cx="2009775" cy="554038"/>
          </a:xfrm>
          <a:prstGeom prst="rightArrow">
            <a:avLst>
              <a:gd name="adj1" fmla="val 50000"/>
              <a:gd name="adj2" fmla="val 90688"/>
            </a:avLst>
          </a:prstGeom>
          <a:noFill/>
          <a:ln w="38100">
            <a:solidFill>
              <a:srgbClr val="FF0000"/>
            </a:solidFill>
            <a:miter lim="800000"/>
            <a:headEnd/>
            <a:tailEnd/>
          </a:ln>
        </p:spPr>
        <p:txBody>
          <a:bodyPr wrap="none" anchor="ctr"/>
          <a:lstStyle/>
          <a:p>
            <a:pPr algn="ctr">
              <a:spcBef>
                <a:spcPct val="30000"/>
              </a:spcBef>
            </a:pPr>
            <a:r>
              <a:rPr lang="en-US" sz="1400" b="1">
                <a:latin typeface="Times New Roman" pitchFamily="18" charset="0"/>
              </a:rPr>
              <a:t>Budget Request</a:t>
            </a:r>
          </a:p>
        </p:txBody>
      </p:sp>
      <p:sp>
        <p:nvSpPr>
          <p:cNvPr id="28679" name="AutoShape 13"/>
          <p:cNvSpPr>
            <a:spLocks noChangeArrowheads="1"/>
          </p:cNvSpPr>
          <p:nvPr/>
        </p:nvSpPr>
        <p:spPr bwMode="auto">
          <a:xfrm>
            <a:off x="3567113" y="1519238"/>
            <a:ext cx="2009775" cy="554037"/>
          </a:xfrm>
          <a:prstGeom prst="rightArrow">
            <a:avLst>
              <a:gd name="adj1" fmla="val 50000"/>
              <a:gd name="adj2" fmla="val 90688"/>
            </a:avLst>
          </a:prstGeom>
          <a:noFill/>
          <a:ln w="38100">
            <a:solidFill>
              <a:srgbClr val="FF0000"/>
            </a:solidFill>
            <a:miter lim="800000"/>
            <a:headEnd/>
            <a:tailEnd/>
          </a:ln>
        </p:spPr>
        <p:txBody>
          <a:bodyPr wrap="none" anchor="ctr"/>
          <a:lstStyle/>
          <a:p>
            <a:pPr algn="ctr">
              <a:spcBef>
                <a:spcPct val="30000"/>
              </a:spcBef>
            </a:pPr>
            <a:r>
              <a:rPr lang="en-US" sz="1400" b="1">
                <a:latin typeface="Times New Roman" pitchFamily="18" charset="0"/>
              </a:rPr>
              <a:t>Appeal</a:t>
            </a:r>
          </a:p>
        </p:txBody>
      </p:sp>
      <p:sp>
        <p:nvSpPr>
          <p:cNvPr id="28680" name="AutoShape 14"/>
          <p:cNvSpPr>
            <a:spLocks noChangeArrowheads="1"/>
          </p:cNvSpPr>
          <p:nvPr/>
        </p:nvSpPr>
        <p:spPr bwMode="auto">
          <a:xfrm>
            <a:off x="3609975" y="2251075"/>
            <a:ext cx="1922463" cy="554038"/>
          </a:xfrm>
          <a:prstGeom prst="leftArrow">
            <a:avLst>
              <a:gd name="adj1" fmla="val 50000"/>
              <a:gd name="adj2" fmla="val 86748"/>
            </a:avLst>
          </a:prstGeom>
          <a:noFill/>
          <a:ln w="38100">
            <a:solidFill>
              <a:srgbClr val="FF0000"/>
            </a:solidFill>
            <a:miter lim="800000"/>
            <a:headEnd/>
            <a:tailEnd/>
          </a:ln>
        </p:spPr>
        <p:txBody>
          <a:bodyPr wrap="none" anchor="ctr"/>
          <a:lstStyle/>
          <a:p>
            <a:pPr algn="ctr">
              <a:spcBef>
                <a:spcPct val="30000"/>
              </a:spcBef>
            </a:pPr>
            <a:r>
              <a:rPr lang="en-US" sz="1400" b="1">
                <a:latin typeface="Times New Roman" pitchFamily="18" charset="0"/>
              </a:rPr>
              <a:t>Passback</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04800" y="0"/>
            <a:ext cx="8509000" cy="6173788"/>
          </a:xfrm>
          <a:prstGeom prst="rect">
            <a:avLst/>
          </a:prstGeom>
          <a:solidFill>
            <a:srgbClr val="CCECFF"/>
          </a:solidFill>
          <a:ln w="9525">
            <a:solidFill>
              <a:schemeClr val="tx1"/>
            </a:solidFill>
            <a:miter lim="800000"/>
            <a:headEnd/>
            <a:tailEnd/>
          </a:ln>
        </p:spPr>
        <p:txBody>
          <a:bodyPr wrap="none" anchor="ctr"/>
          <a:lstStyle/>
          <a:p>
            <a:endParaRPr lang="en-US"/>
          </a:p>
        </p:txBody>
      </p:sp>
      <p:sp>
        <p:nvSpPr>
          <p:cNvPr id="29699" name="Text Box 3"/>
          <p:cNvSpPr txBox="1">
            <a:spLocks noChangeArrowheads="1"/>
          </p:cNvSpPr>
          <p:nvPr/>
        </p:nvSpPr>
        <p:spPr bwMode="auto">
          <a:xfrm>
            <a:off x="1228725" y="539750"/>
            <a:ext cx="6688138" cy="609600"/>
          </a:xfrm>
          <a:prstGeom prst="rect">
            <a:avLst/>
          </a:prstGeom>
          <a:noFill/>
          <a:ln w="9525">
            <a:noFill/>
            <a:miter lim="800000"/>
            <a:headEnd/>
            <a:tailEnd/>
          </a:ln>
        </p:spPr>
        <p:txBody>
          <a:bodyPr anchor="ctr">
            <a:spAutoFit/>
          </a:bodyPr>
          <a:lstStyle/>
          <a:p>
            <a:pPr marL="342900" indent="-342900" algn="ctr">
              <a:spcBef>
                <a:spcPct val="50000"/>
              </a:spcBef>
            </a:pPr>
            <a:r>
              <a:rPr lang="en-US" sz="3400" b="1">
                <a:latin typeface="Times New Roman" pitchFamily="18" charset="0"/>
              </a:rPr>
              <a:t>The Budget Process</a:t>
            </a:r>
          </a:p>
        </p:txBody>
      </p:sp>
      <p:grpSp>
        <p:nvGrpSpPr>
          <p:cNvPr id="29700" name="Group 4"/>
          <p:cNvGrpSpPr>
            <a:grpSpLocks/>
          </p:cNvGrpSpPr>
          <p:nvPr/>
        </p:nvGrpSpPr>
        <p:grpSpPr bwMode="auto">
          <a:xfrm>
            <a:off x="533400" y="1330325"/>
            <a:ext cx="2833688" cy="2286000"/>
            <a:chOff x="633" y="1025"/>
            <a:chExt cx="1785" cy="1440"/>
          </a:xfrm>
        </p:grpSpPr>
        <p:sp>
          <p:nvSpPr>
            <p:cNvPr id="29711" name="Rectangle 5"/>
            <p:cNvSpPr>
              <a:spLocks noChangeArrowheads="1"/>
            </p:cNvSpPr>
            <p:nvPr/>
          </p:nvSpPr>
          <p:spPr bwMode="auto">
            <a:xfrm>
              <a:off x="633" y="1025"/>
              <a:ext cx="1785" cy="1440"/>
            </a:xfrm>
            <a:prstGeom prst="rect">
              <a:avLst/>
            </a:prstGeom>
            <a:solidFill>
              <a:srgbClr val="FFFFCC"/>
            </a:solidFill>
            <a:ln w="9525">
              <a:solidFill>
                <a:schemeClr val="tx1"/>
              </a:solidFill>
              <a:miter lim="800000"/>
              <a:headEnd/>
              <a:tailEnd/>
            </a:ln>
          </p:spPr>
          <p:txBody>
            <a:bodyPr wrap="none" anchorCtr="1"/>
            <a:lstStyle/>
            <a:p>
              <a:pPr algn="ctr">
                <a:spcBef>
                  <a:spcPct val="30000"/>
                </a:spcBef>
              </a:pPr>
              <a:r>
                <a:rPr lang="en-US" sz="2000" b="1">
                  <a:latin typeface="Times New Roman" pitchFamily="18" charset="0"/>
                </a:rPr>
                <a:t>Department of Energy</a:t>
              </a:r>
            </a:p>
          </p:txBody>
        </p:sp>
        <p:sp>
          <p:nvSpPr>
            <p:cNvPr id="29712" name="Rectangle 6"/>
            <p:cNvSpPr>
              <a:spLocks noChangeAspect="1" noChangeArrowheads="1"/>
            </p:cNvSpPr>
            <p:nvPr/>
          </p:nvSpPr>
          <p:spPr bwMode="auto">
            <a:xfrm>
              <a:off x="763" y="1803"/>
              <a:ext cx="489" cy="465"/>
            </a:xfrm>
            <a:prstGeom prst="rect">
              <a:avLst/>
            </a:prstGeom>
            <a:solidFill>
              <a:srgbClr val="FFFF00"/>
            </a:solidFill>
            <a:ln w="9525">
              <a:solidFill>
                <a:schemeClr val="tx1"/>
              </a:solidFill>
              <a:miter lim="800000"/>
              <a:headEnd/>
              <a:tailEnd/>
            </a:ln>
          </p:spPr>
          <p:txBody>
            <a:bodyPr wrap="none" anchor="ctr"/>
            <a:lstStyle/>
            <a:p>
              <a:pPr algn="ctr">
                <a:spcBef>
                  <a:spcPct val="30000"/>
                </a:spcBef>
              </a:pPr>
              <a:r>
                <a:rPr lang="en-US" sz="1200" b="1">
                  <a:latin typeface="Times New Roman" pitchFamily="18" charset="0"/>
                </a:rPr>
                <a:t>Science</a:t>
              </a:r>
            </a:p>
          </p:txBody>
        </p:sp>
        <p:sp>
          <p:nvSpPr>
            <p:cNvPr id="29713" name="Rectangle 7"/>
            <p:cNvSpPr>
              <a:spLocks noChangeAspect="1" noChangeArrowheads="1"/>
            </p:cNvSpPr>
            <p:nvPr/>
          </p:nvSpPr>
          <p:spPr bwMode="auto">
            <a:xfrm>
              <a:off x="1310" y="1803"/>
              <a:ext cx="489" cy="465"/>
            </a:xfrm>
            <a:prstGeom prst="rect">
              <a:avLst/>
            </a:prstGeom>
            <a:solidFill>
              <a:srgbClr val="FFFF00"/>
            </a:solidFill>
            <a:ln w="9525">
              <a:solidFill>
                <a:schemeClr val="tx1"/>
              </a:solidFill>
              <a:miter lim="800000"/>
              <a:headEnd/>
              <a:tailEnd/>
            </a:ln>
          </p:spPr>
          <p:txBody>
            <a:bodyPr wrap="none" anchor="ctr"/>
            <a:lstStyle/>
            <a:p>
              <a:pPr algn="ctr">
                <a:spcBef>
                  <a:spcPct val="30000"/>
                </a:spcBef>
              </a:pPr>
              <a:r>
                <a:rPr lang="en-US" sz="1200" b="1">
                  <a:latin typeface="Times New Roman" pitchFamily="18" charset="0"/>
                </a:rPr>
                <a:t>Fossil</a:t>
              </a:r>
            </a:p>
            <a:p>
              <a:pPr algn="ctr">
                <a:spcBef>
                  <a:spcPct val="30000"/>
                </a:spcBef>
              </a:pPr>
              <a:r>
                <a:rPr lang="en-US" sz="1200" b="1">
                  <a:latin typeface="Times New Roman" pitchFamily="18" charset="0"/>
                </a:rPr>
                <a:t>Energy</a:t>
              </a:r>
            </a:p>
          </p:txBody>
        </p:sp>
        <p:sp>
          <p:nvSpPr>
            <p:cNvPr id="29714" name="Rectangle 8"/>
            <p:cNvSpPr>
              <a:spLocks noChangeAspect="1" noChangeArrowheads="1"/>
            </p:cNvSpPr>
            <p:nvPr/>
          </p:nvSpPr>
          <p:spPr bwMode="auto">
            <a:xfrm>
              <a:off x="1864" y="1803"/>
              <a:ext cx="489" cy="465"/>
            </a:xfrm>
            <a:prstGeom prst="rect">
              <a:avLst/>
            </a:prstGeom>
            <a:solidFill>
              <a:srgbClr val="FFFF00"/>
            </a:solidFill>
            <a:ln w="9525">
              <a:solidFill>
                <a:schemeClr val="tx1"/>
              </a:solidFill>
              <a:miter lim="800000"/>
              <a:headEnd/>
              <a:tailEnd/>
            </a:ln>
          </p:spPr>
          <p:txBody>
            <a:bodyPr wrap="none" anchor="ctr"/>
            <a:lstStyle/>
            <a:p>
              <a:pPr algn="ctr">
                <a:spcBef>
                  <a:spcPct val="30000"/>
                </a:spcBef>
              </a:pPr>
              <a:r>
                <a:rPr lang="en-US" sz="1200" b="1">
                  <a:latin typeface="Times New Roman" pitchFamily="18" charset="0"/>
                </a:rPr>
                <a:t>NNSA</a:t>
              </a:r>
            </a:p>
          </p:txBody>
        </p:sp>
      </p:grpSp>
      <p:grpSp>
        <p:nvGrpSpPr>
          <p:cNvPr id="29701" name="Group 9"/>
          <p:cNvGrpSpPr>
            <a:grpSpLocks/>
          </p:cNvGrpSpPr>
          <p:nvPr/>
        </p:nvGrpSpPr>
        <p:grpSpPr bwMode="auto">
          <a:xfrm>
            <a:off x="5721350" y="1331913"/>
            <a:ext cx="2833688" cy="2286000"/>
            <a:chOff x="3604" y="839"/>
            <a:chExt cx="1785" cy="1440"/>
          </a:xfrm>
        </p:grpSpPr>
        <p:sp>
          <p:nvSpPr>
            <p:cNvPr id="29709" name="Rectangle 10"/>
            <p:cNvSpPr>
              <a:spLocks noChangeArrowheads="1"/>
            </p:cNvSpPr>
            <p:nvPr/>
          </p:nvSpPr>
          <p:spPr bwMode="auto">
            <a:xfrm>
              <a:off x="3604" y="839"/>
              <a:ext cx="1785" cy="1440"/>
            </a:xfrm>
            <a:prstGeom prst="rect">
              <a:avLst/>
            </a:prstGeom>
            <a:solidFill>
              <a:srgbClr val="66FF99"/>
            </a:solidFill>
            <a:ln w="9525">
              <a:solidFill>
                <a:schemeClr val="tx1"/>
              </a:solidFill>
              <a:miter lim="800000"/>
              <a:headEnd/>
              <a:tailEnd/>
            </a:ln>
          </p:spPr>
          <p:txBody>
            <a:bodyPr wrap="none" anchorCtr="1"/>
            <a:lstStyle/>
            <a:p>
              <a:pPr algn="ctr">
                <a:spcBef>
                  <a:spcPct val="30000"/>
                </a:spcBef>
              </a:pPr>
              <a:r>
                <a:rPr lang="en-US" sz="2000" b="1">
                  <a:latin typeface="Times New Roman" pitchFamily="18" charset="0"/>
                </a:rPr>
                <a:t>White House</a:t>
              </a:r>
            </a:p>
          </p:txBody>
        </p:sp>
        <p:sp>
          <p:nvSpPr>
            <p:cNvPr id="29710" name="Text Box 11"/>
            <p:cNvSpPr txBox="1">
              <a:spLocks noChangeArrowheads="1"/>
            </p:cNvSpPr>
            <p:nvPr/>
          </p:nvSpPr>
          <p:spPr bwMode="auto">
            <a:xfrm>
              <a:off x="4180" y="1483"/>
              <a:ext cx="633" cy="633"/>
            </a:xfrm>
            <a:prstGeom prst="rect">
              <a:avLst/>
            </a:prstGeom>
            <a:solidFill>
              <a:srgbClr val="CCFFCC"/>
            </a:solidFill>
            <a:ln w="12700">
              <a:solidFill>
                <a:schemeClr val="tx1"/>
              </a:solidFill>
              <a:miter lim="800000"/>
              <a:headEnd/>
              <a:tailEnd/>
            </a:ln>
          </p:spPr>
          <p:txBody>
            <a:bodyPr lIns="45720" rIns="45720"/>
            <a:lstStyle/>
            <a:p>
              <a:pPr algn="ctr"/>
              <a:endParaRPr lang="en-US" sz="1800" b="1">
                <a:latin typeface="Arial" charset="0"/>
              </a:endParaRPr>
            </a:p>
            <a:p>
              <a:pPr algn="ctr"/>
              <a:r>
                <a:rPr lang="en-US" sz="1800" b="1">
                  <a:latin typeface="Arial" charset="0"/>
                </a:rPr>
                <a:t>OMB</a:t>
              </a:r>
            </a:p>
          </p:txBody>
        </p:sp>
      </p:grpSp>
      <p:grpSp>
        <p:nvGrpSpPr>
          <p:cNvPr id="29702" name="Group 12"/>
          <p:cNvGrpSpPr>
            <a:grpSpLocks/>
          </p:cNvGrpSpPr>
          <p:nvPr/>
        </p:nvGrpSpPr>
        <p:grpSpPr bwMode="auto">
          <a:xfrm>
            <a:off x="2871788" y="4086225"/>
            <a:ext cx="3473450" cy="2286000"/>
            <a:chOff x="1809" y="2574"/>
            <a:chExt cx="2188" cy="1440"/>
          </a:xfrm>
        </p:grpSpPr>
        <p:sp>
          <p:nvSpPr>
            <p:cNvPr id="29704" name="Rectangle 13"/>
            <p:cNvSpPr>
              <a:spLocks noChangeArrowheads="1"/>
            </p:cNvSpPr>
            <p:nvPr/>
          </p:nvSpPr>
          <p:spPr bwMode="auto">
            <a:xfrm>
              <a:off x="1809" y="2574"/>
              <a:ext cx="2188" cy="1440"/>
            </a:xfrm>
            <a:prstGeom prst="rect">
              <a:avLst/>
            </a:prstGeom>
            <a:solidFill>
              <a:schemeClr val="bg1"/>
            </a:solidFill>
            <a:ln w="9525">
              <a:solidFill>
                <a:schemeClr val="tx1"/>
              </a:solidFill>
              <a:miter lim="800000"/>
              <a:headEnd/>
              <a:tailEnd/>
            </a:ln>
          </p:spPr>
          <p:txBody>
            <a:bodyPr wrap="none" anchorCtr="1"/>
            <a:lstStyle/>
            <a:p>
              <a:pPr algn="ctr">
                <a:spcBef>
                  <a:spcPct val="30000"/>
                </a:spcBef>
              </a:pPr>
              <a:r>
                <a:rPr lang="en-US" sz="2000" b="1">
                  <a:latin typeface="Times New Roman" pitchFamily="18" charset="0"/>
                </a:rPr>
                <a:t>Congress</a:t>
              </a:r>
            </a:p>
          </p:txBody>
        </p:sp>
        <p:sp>
          <p:nvSpPr>
            <p:cNvPr id="29705" name="Rectangle 14"/>
            <p:cNvSpPr>
              <a:spLocks noChangeArrowheads="1"/>
            </p:cNvSpPr>
            <p:nvPr/>
          </p:nvSpPr>
          <p:spPr bwMode="auto">
            <a:xfrm>
              <a:off x="1921" y="3023"/>
              <a:ext cx="864" cy="927"/>
            </a:xfrm>
            <a:prstGeom prst="rect">
              <a:avLst/>
            </a:prstGeom>
            <a:solidFill>
              <a:schemeClr val="accent2"/>
            </a:solidFill>
            <a:ln w="9525">
              <a:solidFill>
                <a:schemeClr val="tx1"/>
              </a:solidFill>
              <a:miter lim="800000"/>
              <a:headEnd/>
              <a:tailEnd/>
            </a:ln>
          </p:spPr>
          <p:txBody>
            <a:bodyPr wrap="none" anchorCtr="1"/>
            <a:lstStyle/>
            <a:p>
              <a:pPr algn="ctr">
                <a:spcBef>
                  <a:spcPct val="30000"/>
                </a:spcBef>
              </a:pPr>
              <a:r>
                <a:rPr lang="en-US" sz="2000" b="1">
                  <a:solidFill>
                    <a:schemeClr val="bg1"/>
                  </a:solidFill>
                  <a:latin typeface="Times New Roman" pitchFamily="18" charset="0"/>
                </a:rPr>
                <a:t>House</a:t>
              </a:r>
            </a:p>
          </p:txBody>
        </p:sp>
        <p:sp>
          <p:nvSpPr>
            <p:cNvPr id="29706" name="Rectangle 15"/>
            <p:cNvSpPr>
              <a:spLocks noChangeArrowheads="1"/>
            </p:cNvSpPr>
            <p:nvPr/>
          </p:nvSpPr>
          <p:spPr bwMode="auto">
            <a:xfrm>
              <a:off x="3029" y="3022"/>
              <a:ext cx="864" cy="927"/>
            </a:xfrm>
            <a:prstGeom prst="rect">
              <a:avLst/>
            </a:prstGeom>
            <a:solidFill>
              <a:srgbClr val="FF0000"/>
            </a:solidFill>
            <a:ln w="9525">
              <a:solidFill>
                <a:schemeClr val="tx1"/>
              </a:solidFill>
              <a:miter lim="800000"/>
              <a:headEnd/>
              <a:tailEnd/>
            </a:ln>
          </p:spPr>
          <p:txBody>
            <a:bodyPr wrap="none" anchorCtr="1"/>
            <a:lstStyle/>
            <a:p>
              <a:pPr algn="ctr">
                <a:spcBef>
                  <a:spcPct val="30000"/>
                </a:spcBef>
              </a:pPr>
              <a:r>
                <a:rPr lang="en-US" sz="2000" b="1">
                  <a:solidFill>
                    <a:schemeClr val="bg1"/>
                  </a:solidFill>
                  <a:latin typeface="Times New Roman" pitchFamily="18" charset="0"/>
                </a:rPr>
                <a:t>Senate</a:t>
              </a:r>
            </a:p>
          </p:txBody>
        </p:sp>
        <p:sp>
          <p:nvSpPr>
            <p:cNvPr id="29707" name="Rectangle 16"/>
            <p:cNvSpPr>
              <a:spLocks noChangeArrowheads="1"/>
            </p:cNvSpPr>
            <p:nvPr/>
          </p:nvSpPr>
          <p:spPr bwMode="auto">
            <a:xfrm>
              <a:off x="2037" y="3611"/>
              <a:ext cx="633" cy="284"/>
            </a:xfrm>
            <a:prstGeom prst="rect">
              <a:avLst/>
            </a:prstGeom>
            <a:solidFill>
              <a:schemeClr val="hlink"/>
            </a:solidFill>
            <a:ln w="9525">
              <a:solidFill>
                <a:schemeClr val="tx1"/>
              </a:solidFill>
              <a:miter lim="800000"/>
              <a:headEnd/>
              <a:tailEnd/>
            </a:ln>
          </p:spPr>
          <p:txBody>
            <a:bodyPr wrap="none" anchor="ctr"/>
            <a:lstStyle/>
            <a:p>
              <a:pPr algn="ctr">
                <a:spcBef>
                  <a:spcPct val="30000"/>
                </a:spcBef>
              </a:pPr>
              <a:r>
                <a:rPr lang="en-US" sz="1600" b="1">
                  <a:latin typeface="Times New Roman" pitchFamily="18" charset="0"/>
                </a:rPr>
                <a:t>Approps</a:t>
              </a:r>
            </a:p>
          </p:txBody>
        </p:sp>
        <p:sp>
          <p:nvSpPr>
            <p:cNvPr id="29708" name="Rectangle 17"/>
            <p:cNvSpPr>
              <a:spLocks noChangeArrowheads="1"/>
            </p:cNvSpPr>
            <p:nvPr/>
          </p:nvSpPr>
          <p:spPr bwMode="auto">
            <a:xfrm>
              <a:off x="3145" y="3598"/>
              <a:ext cx="633" cy="284"/>
            </a:xfrm>
            <a:prstGeom prst="rect">
              <a:avLst/>
            </a:prstGeom>
            <a:solidFill>
              <a:srgbClr val="FF9999"/>
            </a:solidFill>
            <a:ln w="9525">
              <a:solidFill>
                <a:schemeClr val="tx1"/>
              </a:solidFill>
              <a:miter lim="800000"/>
              <a:headEnd/>
              <a:tailEnd/>
            </a:ln>
          </p:spPr>
          <p:txBody>
            <a:bodyPr wrap="none" anchor="ctr"/>
            <a:lstStyle/>
            <a:p>
              <a:pPr algn="ctr">
                <a:spcBef>
                  <a:spcPct val="30000"/>
                </a:spcBef>
              </a:pPr>
              <a:r>
                <a:rPr lang="en-US" sz="1600" b="1">
                  <a:latin typeface="Times New Roman" pitchFamily="18" charset="0"/>
                </a:rPr>
                <a:t>Approps</a:t>
              </a:r>
            </a:p>
          </p:txBody>
        </p:sp>
      </p:grpSp>
      <p:sp>
        <p:nvSpPr>
          <p:cNvPr id="29703" name="AutoShape 18"/>
          <p:cNvSpPr>
            <a:spLocks noChangeArrowheads="1"/>
          </p:cNvSpPr>
          <p:nvPr/>
        </p:nvSpPr>
        <p:spPr bwMode="auto">
          <a:xfrm rot="5400000" flipV="1">
            <a:off x="6323807" y="4317206"/>
            <a:ext cx="1593850" cy="109061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noFill/>
          <a:ln w="38100">
            <a:solidFill>
              <a:srgbClr val="009900"/>
            </a:solidFill>
            <a:miter lim="800000"/>
            <a:headEnd/>
            <a:tailEnd/>
          </a:ln>
        </p:spPr>
        <p:txBody>
          <a:bodyPr vert="eaVert" wrap="none"/>
          <a:lstStyle/>
          <a:p>
            <a:pPr algn="r">
              <a:spcBef>
                <a:spcPct val="30000"/>
              </a:spcBef>
            </a:pPr>
            <a:r>
              <a:rPr lang="en-US" sz="1400" b="1">
                <a:latin typeface="Times New Roman" pitchFamily="18" charset="0"/>
              </a:rPr>
              <a:t>President’s </a:t>
            </a:r>
          </a:p>
          <a:p>
            <a:pPr algn="r">
              <a:spcBef>
                <a:spcPct val="30000"/>
              </a:spcBef>
            </a:pPr>
            <a:r>
              <a:rPr lang="en-US" sz="1400" b="1">
                <a:latin typeface="Times New Roman" pitchFamily="18" charset="0"/>
              </a:rPr>
              <a:t>Budget Request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04800" y="0"/>
            <a:ext cx="8509000" cy="6173788"/>
          </a:xfrm>
          <a:prstGeom prst="rect">
            <a:avLst/>
          </a:prstGeom>
          <a:solidFill>
            <a:srgbClr val="CCECFF"/>
          </a:solidFill>
          <a:ln w="9525">
            <a:solidFill>
              <a:schemeClr val="tx1"/>
            </a:solidFill>
            <a:miter lim="800000"/>
            <a:headEnd/>
            <a:tailEnd/>
          </a:ln>
        </p:spPr>
        <p:txBody>
          <a:bodyPr wrap="none" anchor="ctr"/>
          <a:lstStyle/>
          <a:p>
            <a:endParaRPr lang="en-US"/>
          </a:p>
        </p:txBody>
      </p:sp>
      <p:sp>
        <p:nvSpPr>
          <p:cNvPr id="30723" name="Text Box 3"/>
          <p:cNvSpPr txBox="1">
            <a:spLocks noChangeArrowheads="1"/>
          </p:cNvSpPr>
          <p:nvPr/>
        </p:nvSpPr>
        <p:spPr bwMode="auto">
          <a:xfrm>
            <a:off x="1228725" y="539750"/>
            <a:ext cx="6688138" cy="609600"/>
          </a:xfrm>
          <a:prstGeom prst="rect">
            <a:avLst/>
          </a:prstGeom>
          <a:noFill/>
          <a:ln w="9525">
            <a:noFill/>
            <a:miter lim="800000"/>
            <a:headEnd/>
            <a:tailEnd/>
          </a:ln>
        </p:spPr>
        <p:txBody>
          <a:bodyPr anchor="ctr">
            <a:spAutoFit/>
          </a:bodyPr>
          <a:lstStyle/>
          <a:p>
            <a:pPr marL="342900" indent="-342900" algn="ctr">
              <a:spcBef>
                <a:spcPct val="50000"/>
              </a:spcBef>
            </a:pPr>
            <a:r>
              <a:rPr lang="en-US" sz="3400" b="1">
                <a:latin typeface="Times New Roman" pitchFamily="18" charset="0"/>
              </a:rPr>
              <a:t>The Budget Process</a:t>
            </a:r>
          </a:p>
        </p:txBody>
      </p:sp>
      <p:grpSp>
        <p:nvGrpSpPr>
          <p:cNvPr id="30724" name="Group 4"/>
          <p:cNvGrpSpPr>
            <a:grpSpLocks/>
          </p:cNvGrpSpPr>
          <p:nvPr/>
        </p:nvGrpSpPr>
        <p:grpSpPr bwMode="auto">
          <a:xfrm>
            <a:off x="533400" y="1330325"/>
            <a:ext cx="2833688" cy="2286000"/>
            <a:chOff x="633" y="1025"/>
            <a:chExt cx="1785" cy="1440"/>
          </a:xfrm>
        </p:grpSpPr>
        <p:sp>
          <p:nvSpPr>
            <p:cNvPr id="30738" name="Rectangle 5"/>
            <p:cNvSpPr>
              <a:spLocks noChangeArrowheads="1"/>
            </p:cNvSpPr>
            <p:nvPr/>
          </p:nvSpPr>
          <p:spPr bwMode="auto">
            <a:xfrm>
              <a:off x="633" y="1025"/>
              <a:ext cx="1785" cy="1440"/>
            </a:xfrm>
            <a:prstGeom prst="rect">
              <a:avLst/>
            </a:prstGeom>
            <a:solidFill>
              <a:srgbClr val="FFFFCC"/>
            </a:solidFill>
            <a:ln w="9525">
              <a:solidFill>
                <a:schemeClr val="tx1"/>
              </a:solidFill>
              <a:miter lim="800000"/>
              <a:headEnd/>
              <a:tailEnd/>
            </a:ln>
          </p:spPr>
          <p:txBody>
            <a:bodyPr wrap="none" anchorCtr="1"/>
            <a:lstStyle/>
            <a:p>
              <a:pPr algn="ctr">
                <a:spcBef>
                  <a:spcPct val="30000"/>
                </a:spcBef>
              </a:pPr>
              <a:r>
                <a:rPr lang="en-US" sz="2000" b="1">
                  <a:latin typeface="Times New Roman" pitchFamily="18" charset="0"/>
                </a:rPr>
                <a:t>Department of Energy</a:t>
              </a:r>
            </a:p>
          </p:txBody>
        </p:sp>
        <p:sp>
          <p:nvSpPr>
            <p:cNvPr id="30739" name="Rectangle 6"/>
            <p:cNvSpPr>
              <a:spLocks noChangeAspect="1" noChangeArrowheads="1"/>
            </p:cNvSpPr>
            <p:nvPr/>
          </p:nvSpPr>
          <p:spPr bwMode="auto">
            <a:xfrm>
              <a:off x="763" y="1803"/>
              <a:ext cx="489" cy="465"/>
            </a:xfrm>
            <a:prstGeom prst="rect">
              <a:avLst/>
            </a:prstGeom>
            <a:solidFill>
              <a:srgbClr val="FFFF00"/>
            </a:solidFill>
            <a:ln w="9525">
              <a:solidFill>
                <a:schemeClr val="tx1"/>
              </a:solidFill>
              <a:miter lim="800000"/>
              <a:headEnd/>
              <a:tailEnd/>
            </a:ln>
          </p:spPr>
          <p:txBody>
            <a:bodyPr wrap="none" anchor="ctr"/>
            <a:lstStyle/>
            <a:p>
              <a:pPr algn="ctr">
                <a:spcBef>
                  <a:spcPct val="30000"/>
                </a:spcBef>
              </a:pPr>
              <a:r>
                <a:rPr lang="en-US" sz="1200" b="1">
                  <a:latin typeface="Times New Roman" pitchFamily="18" charset="0"/>
                </a:rPr>
                <a:t>Science</a:t>
              </a:r>
            </a:p>
          </p:txBody>
        </p:sp>
        <p:sp>
          <p:nvSpPr>
            <p:cNvPr id="30740" name="Rectangle 7"/>
            <p:cNvSpPr>
              <a:spLocks noChangeAspect="1" noChangeArrowheads="1"/>
            </p:cNvSpPr>
            <p:nvPr/>
          </p:nvSpPr>
          <p:spPr bwMode="auto">
            <a:xfrm>
              <a:off x="1310" y="1803"/>
              <a:ext cx="489" cy="465"/>
            </a:xfrm>
            <a:prstGeom prst="rect">
              <a:avLst/>
            </a:prstGeom>
            <a:solidFill>
              <a:srgbClr val="FFFF00"/>
            </a:solidFill>
            <a:ln w="9525">
              <a:solidFill>
                <a:schemeClr val="tx1"/>
              </a:solidFill>
              <a:miter lim="800000"/>
              <a:headEnd/>
              <a:tailEnd/>
            </a:ln>
          </p:spPr>
          <p:txBody>
            <a:bodyPr wrap="none" anchor="ctr"/>
            <a:lstStyle/>
            <a:p>
              <a:pPr algn="ctr">
                <a:spcBef>
                  <a:spcPct val="30000"/>
                </a:spcBef>
              </a:pPr>
              <a:r>
                <a:rPr lang="en-US" sz="1200" b="1">
                  <a:latin typeface="Times New Roman" pitchFamily="18" charset="0"/>
                </a:rPr>
                <a:t>Fossil</a:t>
              </a:r>
            </a:p>
            <a:p>
              <a:pPr algn="ctr">
                <a:spcBef>
                  <a:spcPct val="30000"/>
                </a:spcBef>
              </a:pPr>
              <a:r>
                <a:rPr lang="en-US" sz="1200" b="1">
                  <a:latin typeface="Times New Roman" pitchFamily="18" charset="0"/>
                </a:rPr>
                <a:t>Energy</a:t>
              </a:r>
            </a:p>
          </p:txBody>
        </p:sp>
        <p:sp>
          <p:nvSpPr>
            <p:cNvPr id="30741" name="Rectangle 8"/>
            <p:cNvSpPr>
              <a:spLocks noChangeAspect="1" noChangeArrowheads="1"/>
            </p:cNvSpPr>
            <p:nvPr/>
          </p:nvSpPr>
          <p:spPr bwMode="auto">
            <a:xfrm>
              <a:off x="1864" y="1803"/>
              <a:ext cx="489" cy="465"/>
            </a:xfrm>
            <a:prstGeom prst="rect">
              <a:avLst/>
            </a:prstGeom>
            <a:solidFill>
              <a:srgbClr val="FFFF00"/>
            </a:solidFill>
            <a:ln w="9525">
              <a:solidFill>
                <a:schemeClr val="tx1"/>
              </a:solidFill>
              <a:miter lim="800000"/>
              <a:headEnd/>
              <a:tailEnd/>
            </a:ln>
          </p:spPr>
          <p:txBody>
            <a:bodyPr wrap="none" anchor="ctr"/>
            <a:lstStyle/>
            <a:p>
              <a:pPr algn="ctr">
                <a:spcBef>
                  <a:spcPct val="30000"/>
                </a:spcBef>
              </a:pPr>
              <a:r>
                <a:rPr lang="en-US" sz="1200" b="1">
                  <a:latin typeface="Times New Roman" pitchFamily="18" charset="0"/>
                </a:rPr>
                <a:t>NNSA</a:t>
              </a:r>
            </a:p>
          </p:txBody>
        </p:sp>
      </p:grpSp>
      <p:grpSp>
        <p:nvGrpSpPr>
          <p:cNvPr id="30725" name="Group 9"/>
          <p:cNvGrpSpPr>
            <a:grpSpLocks/>
          </p:cNvGrpSpPr>
          <p:nvPr/>
        </p:nvGrpSpPr>
        <p:grpSpPr bwMode="auto">
          <a:xfrm>
            <a:off x="5721350" y="1331913"/>
            <a:ext cx="2833688" cy="2286000"/>
            <a:chOff x="3604" y="839"/>
            <a:chExt cx="1785" cy="1440"/>
          </a:xfrm>
        </p:grpSpPr>
        <p:sp>
          <p:nvSpPr>
            <p:cNvPr id="30736" name="Rectangle 10"/>
            <p:cNvSpPr>
              <a:spLocks noChangeArrowheads="1"/>
            </p:cNvSpPr>
            <p:nvPr/>
          </p:nvSpPr>
          <p:spPr bwMode="auto">
            <a:xfrm>
              <a:off x="3604" y="839"/>
              <a:ext cx="1785" cy="1440"/>
            </a:xfrm>
            <a:prstGeom prst="rect">
              <a:avLst/>
            </a:prstGeom>
            <a:solidFill>
              <a:srgbClr val="66FF99"/>
            </a:solidFill>
            <a:ln w="9525">
              <a:solidFill>
                <a:schemeClr val="tx1"/>
              </a:solidFill>
              <a:miter lim="800000"/>
              <a:headEnd/>
              <a:tailEnd/>
            </a:ln>
          </p:spPr>
          <p:txBody>
            <a:bodyPr wrap="none" anchorCtr="1"/>
            <a:lstStyle/>
            <a:p>
              <a:pPr algn="ctr">
                <a:spcBef>
                  <a:spcPct val="30000"/>
                </a:spcBef>
              </a:pPr>
              <a:r>
                <a:rPr lang="en-US" sz="2000" b="1">
                  <a:latin typeface="Times New Roman" pitchFamily="18" charset="0"/>
                </a:rPr>
                <a:t>White House</a:t>
              </a:r>
            </a:p>
          </p:txBody>
        </p:sp>
        <p:sp>
          <p:nvSpPr>
            <p:cNvPr id="30737" name="Text Box 11"/>
            <p:cNvSpPr txBox="1">
              <a:spLocks noChangeArrowheads="1"/>
            </p:cNvSpPr>
            <p:nvPr/>
          </p:nvSpPr>
          <p:spPr bwMode="auto">
            <a:xfrm>
              <a:off x="4180" y="1483"/>
              <a:ext cx="633" cy="633"/>
            </a:xfrm>
            <a:prstGeom prst="rect">
              <a:avLst/>
            </a:prstGeom>
            <a:solidFill>
              <a:srgbClr val="CCFFCC"/>
            </a:solidFill>
            <a:ln w="12700">
              <a:solidFill>
                <a:schemeClr val="tx1"/>
              </a:solidFill>
              <a:miter lim="800000"/>
              <a:headEnd/>
              <a:tailEnd/>
            </a:ln>
          </p:spPr>
          <p:txBody>
            <a:bodyPr lIns="45720" rIns="45720"/>
            <a:lstStyle/>
            <a:p>
              <a:pPr algn="ctr"/>
              <a:endParaRPr lang="en-US" sz="1800" b="1">
                <a:latin typeface="Arial" charset="0"/>
              </a:endParaRPr>
            </a:p>
            <a:p>
              <a:pPr algn="ctr"/>
              <a:r>
                <a:rPr lang="en-US" sz="1800" b="1">
                  <a:latin typeface="Arial" charset="0"/>
                </a:rPr>
                <a:t>OMB</a:t>
              </a:r>
            </a:p>
          </p:txBody>
        </p:sp>
      </p:grpSp>
      <p:grpSp>
        <p:nvGrpSpPr>
          <p:cNvPr id="30726" name="Group 12"/>
          <p:cNvGrpSpPr>
            <a:grpSpLocks/>
          </p:cNvGrpSpPr>
          <p:nvPr/>
        </p:nvGrpSpPr>
        <p:grpSpPr bwMode="auto">
          <a:xfrm>
            <a:off x="2871788" y="4086225"/>
            <a:ext cx="3473450" cy="2286000"/>
            <a:chOff x="1809" y="2574"/>
            <a:chExt cx="2188" cy="1440"/>
          </a:xfrm>
        </p:grpSpPr>
        <p:sp>
          <p:nvSpPr>
            <p:cNvPr id="30731" name="Rectangle 13"/>
            <p:cNvSpPr>
              <a:spLocks noChangeArrowheads="1"/>
            </p:cNvSpPr>
            <p:nvPr/>
          </p:nvSpPr>
          <p:spPr bwMode="auto">
            <a:xfrm>
              <a:off x="1809" y="2574"/>
              <a:ext cx="2188" cy="1440"/>
            </a:xfrm>
            <a:prstGeom prst="rect">
              <a:avLst/>
            </a:prstGeom>
            <a:solidFill>
              <a:schemeClr val="bg1"/>
            </a:solidFill>
            <a:ln w="9525">
              <a:solidFill>
                <a:schemeClr val="tx1"/>
              </a:solidFill>
              <a:miter lim="800000"/>
              <a:headEnd/>
              <a:tailEnd/>
            </a:ln>
          </p:spPr>
          <p:txBody>
            <a:bodyPr wrap="none" anchorCtr="1"/>
            <a:lstStyle/>
            <a:p>
              <a:pPr algn="ctr">
                <a:spcBef>
                  <a:spcPct val="30000"/>
                </a:spcBef>
              </a:pPr>
              <a:r>
                <a:rPr lang="en-US" sz="2000" b="1">
                  <a:latin typeface="Times New Roman" pitchFamily="18" charset="0"/>
                </a:rPr>
                <a:t>Congress</a:t>
              </a:r>
            </a:p>
          </p:txBody>
        </p:sp>
        <p:sp>
          <p:nvSpPr>
            <p:cNvPr id="30732" name="Rectangle 14"/>
            <p:cNvSpPr>
              <a:spLocks noChangeArrowheads="1"/>
            </p:cNvSpPr>
            <p:nvPr/>
          </p:nvSpPr>
          <p:spPr bwMode="auto">
            <a:xfrm>
              <a:off x="1921" y="3023"/>
              <a:ext cx="864" cy="927"/>
            </a:xfrm>
            <a:prstGeom prst="rect">
              <a:avLst/>
            </a:prstGeom>
            <a:solidFill>
              <a:schemeClr val="accent2"/>
            </a:solidFill>
            <a:ln w="9525">
              <a:solidFill>
                <a:schemeClr val="tx1"/>
              </a:solidFill>
              <a:miter lim="800000"/>
              <a:headEnd/>
              <a:tailEnd/>
            </a:ln>
          </p:spPr>
          <p:txBody>
            <a:bodyPr wrap="none" anchorCtr="1"/>
            <a:lstStyle/>
            <a:p>
              <a:pPr algn="ctr">
                <a:spcBef>
                  <a:spcPct val="30000"/>
                </a:spcBef>
              </a:pPr>
              <a:r>
                <a:rPr lang="en-US" sz="2000" b="1">
                  <a:solidFill>
                    <a:schemeClr val="bg1"/>
                  </a:solidFill>
                  <a:latin typeface="Times New Roman" pitchFamily="18" charset="0"/>
                </a:rPr>
                <a:t>House</a:t>
              </a:r>
            </a:p>
          </p:txBody>
        </p:sp>
        <p:sp>
          <p:nvSpPr>
            <p:cNvPr id="30733" name="Rectangle 15"/>
            <p:cNvSpPr>
              <a:spLocks noChangeArrowheads="1"/>
            </p:cNvSpPr>
            <p:nvPr/>
          </p:nvSpPr>
          <p:spPr bwMode="auto">
            <a:xfrm>
              <a:off x="3029" y="3022"/>
              <a:ext cx="864" cy="927"/>
            </a:xfrm>
            <a:prstGeom prst="rect">
              <a:avLst/>
            </a:prstGeom>
            <a:solidFill>
              <a:srgbClr val="FF0000"/>
            </a:solidFill>
            <a:ln w="9525">
              <a:solidFill>
                <a:schemeClr val="tx1"/>
              </a:solidFill>
              <a:miter lim="800000"/>
              <a:headEnd/>
              <a:tailEnd/>
            </a:ln>
          </p:spPr>
          <p:txBody>
            <a:bodyPr wrap="none" anchorCtr="1"/>
            <a:lstStyle/>
            <a:p>
              <a:pPr algn="ctr">
                <a:spcBef>
                  <a:spcPct val="30000"/>
                </a:spcBef>
              </a:pPr>
              <a:r>
                <a:rPr lang="en-US" sz="2000" b="1">
                  <a:solidFill>
                    <a:schemeClr val="bg1"/>
                  </a:solidFill>
                  <a:latin typeface="Times New Roman" pitchFamily="18" charset="0"/>
                </a:rPr>
                <a:t>Senate</a:t>
              </a:r>
            </a:p>
          </p:txBody>
        </p:sp>
        <p:sp>
          <p:nvSpPr>
            <p:cNvPr id="30734" name="Rectangle 16"/>
            <p:cNvSpPr>
              <a:spLocks noChangeArrowheads="1"/>
            </p:cNvSpPr>
            <p:nvPr/>
          </p:nvSpPr>
          <p:spPr bwMode="auto">
            <a:xfrm>
              <a:off x="2037" y="3611"/>
              <a:ext cx="633" cy="284"/>
            </a:xfrm>
            <a:prstGeom prst="rect">
              <a:avLst/>
            </a:prstGeom>
            <a:solidFill>
              <a:schemeClr val="hlink"/>
            </a:solidFill>
            <a:ln w="9525">
              <a:solidFill>
                <a:schemeClr val="tx1"/>
              </a:solidFill>
              <a:miter lim="800000"/>
              <a:headEnd/>
              <a:tailEnd/>
            </a:ln>
          </p:spPr>
          <p:txBody>
            <a:bodyPr wrap="none" anchor="ctr"/>
            <a:lstStyle/>
            <a:p>
              <a:pPr algn="ctr">
                <a:spcBef>
                  <a:spcPct val="30000"/>
                </a:spcBef>
              </a:pPr>
              <a:r>
                <a:rPr lang="en-US" sz="1600" b="1">
                  <a:latin typeface="Times New Roman" pitchFamily="18" charset="0"/>
                </a:rPr>
                <a:t>Approps</a:t>
              </a:r>
            </a:p>
          </p:txBody>
        </p:sp>
        <p:sp>
          <p:nvSpPr>
            <p:cNvPr id="30735" name="Rectangle 17"/>
            <p:cNvSpPr>
              <a:spLocks noChangeArrowheads="1"/>
            </p:cNvSpPr>
            <p:nvPr/>
          </p:nvSpPr>
          <p:spPr bwMode="auto">
            <a:xfrm>
              <a:off x="3145" y="3611"/>
              <a:ext cx="633" cy="284"/>
            </a:xfrm>
            <a:prstGeom prst="rect">
              <a:avLst/>
            </a:prstGeom>
            <a:solidFill>
              <a:srgbClr val="FF9999"/>
            </a:solidFill>
            <a:ln w="9525">
              <a:solidFill>
                <a:schemeClr val="tx1"/>
              </a:solidFill>
              <a:miter lim="800000"/>
              <a:headEnd/>
              <a:tailEnd/>
            </a:ln>
          </p:spPr>
          <p:txBody>
            <a:bodyPr wrap="none" anchor="ctr"/>
            <a:lstStyle/>
            <a:p>
              <a:pPr algn="ctr">
                <a:spcBef>
                  <a:spcPct val="30000"/>
                </a:spcBef>
              </a:pPr>
              <a:r>
                <a:rPr lang="en-US" sz="1600" b="1">
                  <a:latin typeface="Times New Roman" pitchFamily="18" charset="0"/>
                </a:rPr>
                <a:t>Approps</a:t>
              </a:r>
            </a:p>
          </p:txBody>
        </p:sp>
      </p:grpSp>
      <p:sp>
        <p:nvSpPr>
          <p:cNvPr id="30727" name="AutoShape 18"/>
          <p:cNvSpPr>
            <a:spLocks noChangeArrowheads="1"/>
          </p:cNvSpPr>
          <p:nvPr/>
        </p:nvSpPr>
        <p:spPr bwMode="auto">
          <a:xfrm>
            <a:off x="3602038" y="5245100"/>
            <a:ext cx="266700" cy="431800"/>
          </a:xfrm>
          <a:prstGeom prst="upArrow">
            <a:avLst>
              <a:gd name="adj1" fmla="val 50000"/>
              <a:gd name="adj2" fmla="val 40476"/>
            </a:avLst>
          </a:prstGeom>
          <a:noFill/>
          <a:ln w="38100">
            <a:solidFill>
              <a:srgbClr val="009900"/>
            </a:solidFill>
            <a:miter lim="800000"/>
            <a:headEnd/>
            <a:tailEnd/>
          </a:ln>
        </p:spPr>
        <p:txBody>
          <a:bodyPr wrap="none" anchor="ctr"/>
          <a:lstStyle/>
          <a:p>
            <a:endParaRPr lang="en-US"/>
          </a:p>
        </p:txBody>
      </p:sp>
      <p:sp>
        <p:nvSpPr>
          <p:cNvPr id="30728" name="AutoShape 19"/>
          <p:cNvSpPr>
            <a:spLocks noChangeArrowheads="1"/>
          </p:cNvSpPr>
          <p:nvPr/>
        </p:nvSpPr>
        <p:spPr bwMode="auto">
          <a:xfrm>
            <a:off x="5360988" y="5245100"/>
            <a:ext cx="266700" cy="431800"/>
          </a:xfrm>
          <a:prstGeom prst="upArrow">
            <a:avLst>
              <a:gd name="adj1" fmla="val 50000"/>
              <a:gd name="adj2" fmla="val 40476"/>
            </a:avLst>
          </a:prstGeom>
          <a:noFill/>
          <a:ln w="38100">
            <a:solidFill>
              <a:srgbClr val="009900"/>
            </a:solidFill>
            <a:miter lim="800000"/>
            <a:headEnd/>
            <a:tailEnd/>
          </a:ln>
        </p:spPr>
        <p:txBody>
          <a:bodyPr wrap="none" anchor="ctr"/>
          <a:lstStyle/>
          <a:p>
            <a:endParaRPr lang="en-US"/>
          </a:p>
        </p:txBody>
      </p:sp>
      <p:sp>
        <p:nvSpPr>
          <p:cNvPr id="30729" name="Rectangle 20"/>
          <p:cNvSpPr>
            <a:spLocks noChangeArrowheads="1"/>
          </p:cNvSpPr>
          <p:nvPr/>
        </p:nvSpPr>
        <p:spPr bwMode="auto">
          <a:xfrm>
            <a:off x="6667500" y="4318000"/>
            <a:ext cx="1346200" cy="1714500"/>
          </a:xfrm>
          <a:prstGeom prst="rect">
            <a:avLst/>
          </a:prstGeom>
          <a:noFill/>
          <a:ln w="9525">
            <a:noFill/>
            <a:miter lim="800000"/>
            <a:headEnd/>
            <a:tailEnd/>
          </a:ln>
        </p:spPr>
        <p:txBody>
          <a:bodyPr wrap="none"/>
          <a:lstStyle/>
          <a:p>
            <a:pPr>
              <a:spcBef>
                <a:spcPct val="30000"/>
              </a:spcBef>
              <a:buFontTx/>
              <a:buChar char="•"/>
            </a:pPr>
            <a:r>
              <a:rPr lang="en-US" sz="1400" b="1">
                <a:latin typeface="Times New Roman" pitchFamily="18" charset="0"/>
              </a:rPr>
              <a:t>Budget Resolution</a:t>
            </a:r>
          </a:p>
          <a:p>
            <a:pPr>
              <a:spcBef>
                <a:spcPct val="30000"/>
              </a:spcBef>
              <a:buFontTx/>
              <a:buChar char="•"/>
            </a:pPr>
            <a:r>
              <a:rPr lang="en-US" sz="1400" b="1">
                <a:latin typeface="Times New Roman" pitchFamily="18" charset="0"/>
              </a:rPr>
              <a:t>302(b) Allocation</a:t>
            </a:r>
          </a:p>
          <a:p>
            <a:pPr>
              <a:spcBef>
                <a:spcPct val="30000"/>
              </a:spcBef>
              <a:buFontTx/>
              <a:buChar char="•"/>
            </a:pPr>
            <a:r>
              <a:rPr lang="en-US" sz="1400" b="1">
                <a:latin typeface="Times New Roman" pitchFamily="18" charset="0"/>
              </a:rPr>
              <a:t>Subcommittee Markup</a:t>
            </a:r>
          </a:p>
          <a:p>
            <a:pPr>
              <a:spcBef>
                <a:spcPct val="30000"/>
              </a:spcBef>
              <a:buFontTx/>
              <a:buChar char="•"/>
            </a:pPr>
            <a:r>
              <a:rPr lang="en-US" sz="1400" b="1">
                <a:latin typeface="Times New Roman" pitchFamily="18" charset="0"/>
              </a:rPr>
              <a:t>Committee Markup</a:t>
            </a:r>
          </a:p>
          <a:p>
            <a:pPr>
              <a:spcBef>
                <a:spcPct val="30000"/>
              </a:spcBef>
              <a:buFontTx/>
              <a:buChar char="•"/>
            </a:pPr>
            <a:r>
              <a:rPr lang="en-US" sz="1400" b="1">
                <a:latin typeface="Times New Roman" pitchFamily="18" charset="0"/>
              </a:rPr>
              <a:t>Floor Vote</a:t>
            </a:r>
          </a:p>
          <a:p>
            <a:pPr>
              <a:spcBef>
                <a:spcPct val="30000"/>
              </a:spcBef>
              <a:buFontTx/>
              <a:buChar char="•"/>
            </a:pPr>
            <a:r>
              <a:rPr lang="en-US" sz="1400" b="1">
                <a:latin typeface="Times New Roman" pitchFamily="18" charset="0"/>
              </a:rPr>
              <a:t>Conference</a:t>
            </a:r>
          </a:p>
        </p:txBody>
      </p:sp>
      <p:sp>
        <p:nvSpPr>
          <p:cNvPr id="30730" name="AutoShape 21"/>
          <p:cNvSpPr>
            <a:spLocks noChangeArrowheads="1"/>
          </p:cNvSpPr>
          <p:nvPr/>
        </p:nvSpPr>
        <p:spPr bwMode="auto">
          <a:xfrm>
            <a:off x="4144963" y="5257800"/>
            <a:ext cx="927100" cy="342900"/>
          </a:xfrm>
          <a:prstGeom prst="leftRightArrow">
            <a:avLst>
              <a:gd name="adj1" fmla="val 50000"/>
              <a:gd name="adj2" fmla="val 54074"/>
            </a:avLst>
          </a:prstGeom>
          <a:noFill/>
          <a:ln w="28575">
            <a:solidFill>
              <a:srgbClr val="0099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108200"/>
            <a:ext cx="9144000" cy="1292225"/>
          </a:xfrm>
          <a:prstGeom prst="rect">
            <a:avLst/>
          </a:prstGeom>
          <a:noFill/>
        </p:spPr>
        <p:txBody>
          <a:bodyPr>
            <a:spAutoFit/>
          </a:bodyPr>
          <a:lstStyle/>
          <a:p>
            <a:pPr>
              <a:defRPr/>
            </a:pPr>
            <a:endParaRPr lang="en-US" sz="3400" b="1" dirty="0">
              <a:solidFill>
                <a:schemeClr val="accent6">
                  <a:lumMod val="50000"/>
                </a:schemeClr>
              </a:solidFill>
              <a:latin typeface="Comic Sans MS" pitchFamily="66" charset="0"/>
            </a:endParaRPr>
          </a:p>
          <a:p>
            <a:pPr>
              <a:defRPr/>
            </a:pPr>
            <a:endParaRPr lang="en-US" sz="1600" dirty="0">
              <a:latin typeface="Comic Sans MS" pitchFamily="66" charset="0"/>
            </a:endParaRPr>
          </a:p>
          <a:p>
            <a:pPr lvl="1" indent="-292100">
              <a:spcAft>
                <a:spcPts val="1200"/>
              </a:spcAft>
              <a:defRPr/>
            </a:pPr>
            <a:endParaRPr lang="en-US" sz="2800" dirty="0">
              <a:latin typeface="Comic Sans MS" pitchFamily="66" charset="0"/>
            </a:endParaRPr>
          </a:p>
        </p:txBody>
      </p:sp>
      <p:sp>
        <p:nvSpPr>
          <p:cNvPr id="16387" name="Oval 5"/>
          <p:cNvSpPr>
            <a:spLocks noChangeArrowheads="1"/>
          </p:cNvSpPr>
          <p:nvPr/>
        </p:nvSpPr>
        <p:spPr bwMode="auto">
          <a:xfrm>
            <a:off x="215900" y="787400"/>
            <a:ext cx="8750300" cy="3556000"/>
          </a:xfrm>
          <a:prstGeom prst="ellipse">
            <a:avLst/>
          </a:prstGeom>
          <a:solidFill>
            <a:srgbClr val="C00000"/>
          </a:solidFill>
          <a:ln w="57150" algn="ctr">
            <a:solidFill>
              <a:schemeClr val="tx1"/>
            </a:solidFill>
            <a:round/>
            <a:headEnd/>
            <a:tailEnd/>
          </a:ln>
        </p:spPr>
        <p:txBody>
          <a:bodyPr/>
          <a:lstStyle/>
          <a:p>
            <a:pPr algn="ctr"/>
            <a:r>
              <a:rPr lang="en-US" sz="3600" b="1" dirty="0">
                <a:solidFill>
                  <a:srgbClr val="FFFF00"/>
                </a:solidFill>
                <a:latin typeface="Comic Sans MS" pitchFamily="66" charset="0"/>
              </a:rPr>
              <a:t>The U.S. Federal Budget</a:t>
            </a:r>
          </a:p>
          <a:p>
            <a:pPr algn="ctr"/>
            <a:r>
              <a:rPr lang="en-US" sz="3600" b="1" dirty="0">
                <a:solidFill>
                  <a:srgbClr val="FFFFFF"/>
                </a:solidFill>
                <a:latin typeface="Comic Sans MS" pitchFamily="66" charset="0"/>
              </a:rPr>
              <a:t>How does the budgeting process work? Where does the money go? And why should you care?</a:t>
            </a:r>
          </a:p>
        </p:txBody>
      </p:sp>
      <p:sp>
        <p:nvSpPr>
          <p:cNvPr id="7" name="TextBox 6"/>
          <p:cNvSpPr txBox="1"/>
          <p:nvPr/>
        </p:nvSpPr>
        <p:spPr>
          <a:xfrm>
            <a:off x="863600" y="4864100"/>
            <a:ext cx="7569200" cy="1200329"/>
          </a:xfrm>
          <a:prstGeom prst="rect">
            <a:avLst/>
          </a:prstGeom>
          <a:solidFill>
            <a:schemeClr val="bg1"/>
          </a:solidFill>
          <a:ln w="28575">
            <a:solidFill>
              <a:schemeClr val="tx1"/>
            </a:solidFill>
            <a:prstDash val="solid"/>
          </a:ln>
          <a:effectLst/>
        </p:spPr>
        <p:txBody>
          <a:bodyPr>
            <a:spAutoFit/>
          </a:bodyPr>
          <a:lstStyle/>
          <a:p>
            <a:pPr algn="ctr">
              <a:defRPr/>
            </a:pPr>
            <a:r>
              <a:rPr lang="en-US" sz="2400" dirty="0">
                <a:latin typeface="Comic Sans MS" pitchFamily="66" charset="0"/>
              </a:rPr>
              <a:t>These are important questions for any citizen, but they are especially </a:t>
            </a:r>
            <a:r>
              <a:rPr lang="en-US" sz="2400" dirty="0" smtClean="0">
                <a:latin typeface="Comic Sans MS" pitchFamily="66" charset="0"/>
              </a:rPr>
              <a:t>significant for </a:t>
            </a:r>
            <a:r>
              <a:rPr lang="en-US" sz="2400" dirty="0">
                <a:latin typeface="Comic Sans MS" pitchFamily="66" charset="0"/>
              </a:rPr>
              <a:t>anyone </a:t>
            </a:r>
            <a:r>
              <a:rPr lang="en-US" sz="2400" dirty="0" smtClean="0">
                <a:latin typeface="Comic Sans MS" pitchFamily="66" charset="0"/>
              </a:rPr>
              <a:t>interested in federal </a:t>
            </a:r>
            <a:r>
              <a:rPr lang="en-US" sz="2400" dirty="0">
                <a:latin typeface="Comic Sans MS" pitchFamily="66" charset="0"/>
              </a:rPr>
              <a:t>support for research.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p:cNvSpPr txBox="1">
            <a:spLocks noChangeArrowheads="1"/>
          </p:cNvSpPr>
          <p:nvPr/>
        </p:nvSpPr>
        <p:spPr bwMode="auto">
          <a:xfrm>
            <a:off x="1228725" y="539750"/>
            <a:ext cx="6688138" cy="609600"/>
          </a:xfrm>
          <a:prstGeom prst="rect">
            <a:avLst/>
          </a:prstGeom>
          <a:noFill/>
          <a:ln w="9525">
            <a:noFill/>
            <a:miter lim="800000"/>
            <a:headEnd/>
            <a:tailEnd/>
          </a:ln>
        </p:spPr>
        <p:txBody>
          <a:bodyPr anchor="ctr">
            <a:spAutoFit/>
          </a:bodyPr>
          <a:lstStyle/>
          <a:p>
            <a:pPr marL="342900" indent="-342900" algn="ctr">
              <a:spcBef>
                <a:spcPct val="50000"/>
              </a:spcBef>
            </a:pPr>
            <a:r>
              <a:rPr lang="en-US" sz="3400" b="1">
                <a:latin typeface="Times New Roman" pitchFamily="18" charset="0"/>
              </a:rPr>
              <a:t>The Budget Process</a:t>
            </a:r>
          </a:p>
        </p:txBody>
      </p:sp>
      <p:grpSp>
        <p:nvGrpSpPr>
          <p:cNvPr id="31748" name="Group 4"/>
          <p:cNvGrpSpPr>
            <a:grpSpLocks/>
          </p:cNvGrpSpPr>
          <p:nvPr/>
        </p:nvGrpSpPr>
        <p:grpSpPr bwMode="auto">
          <a:xfrm>
            <a:off x="533400" y="1330325"/>
            <a:ext cx="2833688" cy="2286000"/>
            <a:chOff x="633" y="1025"/>
            <a:chExt cx="1785" cy="1440"/>
          </a:xfrm>
        </p:grpSpPr>
        <p:sp>
          <p:nvSpPr>
            <p:cNvPr id="31764" name="Rectangle 5"/>
            <p:cNvSpPr>
              <a:spLocks noChangeArrowheads="1"/>
            </p:cNvSpPr>
            <p:nvPr/>
          </p:nvSpPr>
          <p:spPr bwMode="auto">
            <a:xfrm>
              <a:off x="633" y="1025"/>
              <a:ext cx="1785" cy="1440"/>
            </a:xfrm>
            <a:prstGeom prst="rect">
              <a:avLst/>
            </a:prstGeom>
            <a:solidFill>
              <a:srgbClr val="FFFFCC"/>
            </a:solidFill>
            <a:ln w="9525">
              <a:solidFill>
                <a:schemeClr val="tx1"/>
              </a:solidFill>
              <a:miter lim="800000"/>
              <a:headEnd/>
              <a:tailEnd/>
            </a:ln>
          </p:spPr>
          <p:txBody>
            <a:bodyPr wrap="none" anchorCtr="1"/>
            <a:lstStyle/>
            <a:p>
              <a:pPr algn="ctr">
                <a:spcBef>
                  <a:spcPct val="30000"/>
                </a:spcBef>
              </a:pPr>
              <a:r>
                <a:rPr lang="en-US" sz="2000" b="1">
                  <a:latin typeface="Times New Roman" pitchFamily="18" charset="0"/>
                </a:rPr>
                <a:t>Department of Energy</a:t>
              </a:r>
            </a:p>
          </p:txBody>
        </p:sp>
        <p:sp>
          <p:nvSpPr>
            <p:cNvPr id="31765" name="Rectangle 6"/>
            <p:cNvSpPr>
              <a:spLocks noChangeAspect="1" noChangeArrowheads="1"/>
            </p:cNvSpPr>
            <p:nvPr/>
          </p:nvSpPr>
          <p:spPr bwMode="auto">
            <a:xfrm>
              <a:off x="763" y="1803"/>
              <a:ext cx="489" cy="465"/>
            </a:xfrm>
            <a:prstGeom prst="rect">
              <a:avLst/>
            </a:prstGeom>
            <a:solidFill>
              <a:srgbClr val="FFFF00"/>
            </a:solidFill>
            <a:ln w="9525">
              <a:solidFill>
                <a:schemeClr val="tx1"/>
              </a:solidFill>
              <a:miter lim="800000"/>
              <a:headEnd/>
              <a:tailEnd/>
            </a:ln>
          </p:spPr>
          <p:txBody>
            <a:bodyPr wrap="none" anchor="ctr"/>
            <a:lstStyle/>
            <a:p>
              <a:pPr algn="ctr">
                <a:spcBef>
                  <a:spcPct val="30000"/>
                </a:spcBef>
              </a:pPr>
              <a:r>
                <a:rPr lang="en-US" sz="1200" b="1">
                  <a:latin typeface="Times New Roman" pitchFamily="18" charset="0"/>
                </a:rPr>
                <a:t>Science</a:t>
              </a:r>
            </a:p>
          </p:txBody>
        </p:sp>
        <p:sp>
          <p:nvSpPr>
            <p:cNvPr id="31766" name="Rectangle 7"/>
            <p:cNvSpPr>
              <a:spLocks noChangeAspect="1" noChangeArrowheads="1"/>
            </p:cNvSpPr>
            <p:nvPr/>
          </p:nvSpPr>
          <p:spPr bwMode="auto">
            <a:xfrm>
              <a:off x="1310" y="1803"/>
              <a:ext cx="489" cy="465"/>
            </a:xfrm>
            <a:prstGeom prst="rect">
              <a:avLst/>
            </a:prstGeom>
            <a:solidFill>
              <a:srgbClr val="FFFF00"/>
            </a:solidFill>
            <a:ln w="9525">
              <a:solidFill>
                <a:schemeClr val="tx1"/>
              </a:solidFill>
              <a:miter lim="800000"/>
              <a:headEnd/>
              <a:tailEnd/>
            </a:ln>
          </p:spPr>
          <p:txBody>
            <a:bodyPr wrap="none" anchor="ctr"/>
            <a:lstStyle/>
            <a:p>
              <a:pPr algn="ctr">
                <a:spcBef>
                  <a:spcPct val="30000"/>
                </a:spcBef>
              </a:pPr>
              <a:r>
                <a:rPr lang="en-US" sz="1200" b="1">
                  <a:latin typeface="Times New Roman" pitchFamily="18" charset="0"/>
                </a:rPr>
                <a:t>Fossil</a:t>
              </a:r>
            </a:p>
            <a:p>
              <a:pPr algn="ctr">
                <a:spcBef>
                  <a:spcPct val="30000"/>
                </a:spcBef>
              </a:pPr>
              <a:r>
                <a:rPr lang="en-US" sz="1200" b="1">
                  <a:latin typeface="Times New Roman" pitchFamily="18" charset="0"/>
                </a:rPr>
                <a:t>Energy</a:t>
              </a:r>
            </a:p>
          </p:txBody>
        </p:sp>
        <p:sp>
          <p:nvSpPr>
            <p:cNvPr id="31767" name="Rectangle 8"/>
            <p:cNvSpPr>
              <a:spLocks noChangeAspect="1" noChangeArrowheads="1"/>
            </p:cNvSpPr>
            <p:nvPr/>
          </p:nvSpPr>
          <p:spPr bwMode="auto">
            <a:xfrm>
              <a:off x="1864" y="1803"/>
              <a:ext cx="489" cy="465"/>
            </a:xfrm>
            <a:prstGeom prst="rect">
              <a:avLst/>
            </a:prstGeom>
            <a:solidFill>
              <a:srgbClr val="FFFF00"/>
            </a:solidFill>
            <a:ln w="9525">
              <a:solidFill>
                <a:schemeClr val="tx1"/>
              </a:solidFill>
              <a:miter lim="800000"/>
              <a:headEnd/>
              <a:tailEnd/>
            </a:ln>
          </p:spPr>
          <p:txBody>
            <a:bodyPr wrap="none" anchor="ctr"/>
            <a:lstStyle/>
            <a:p>
              <a:pPr algn="ctr">
                <a:spcBef>
                  <a:spcPct val="30000"/>
                </a:spcBef>
              </a:pPr>
              <a:r>
                <a:rPr lang="en-US" sz="1200" b="1">
                  <a:latin typeface="Times New Roman" pitchFamily="18" charset="0"/>
                </a:rPr>
                <a:t>NNSA</a:t>
              </a:r>
            </a:p>
          </p:txBody>
        </p:sp>
      </p:grpSp>
      <p:grpSp>
        <p:nvGrpSpPr>
          <p:cNvPr id="31749" name="Group 9"/>
          <p:cNvGrpSpPr>
            <a:grpSpLocks/>
          </p:cNvGrpSpPr>
          <p:nvPr/>
        </p:nvGrpSpPr>
        <p:grpSpPr bwMode="auto">
          <a:xfrm>
            <a:off x="5721350" y="1331913"/>
            <a:ext cx="2833688" cy="2286000"/>
            <a:chOff x="3604" y="839"/>
            <a:chExt cx="1785" cy="1440"/>
          </a:xfrm>
        </p:grpSpPr>
        <p:sp>
          <p:nvSpPr>
            <p:cNvPr id="31762" name="Rectangle 10"/>
            <p:cNvSpPr>
              <a:spLocks noChangeArrowheads="1"/>
            </p:cNvSpPr>
            <p:nvPr/>
          </p:nvSpPr>
          <p:spPr bwMode="auto">
            <a:xfrm>
              <a:off x="3604" y="839"/>
              <a:ext cx="1785" cy="1440"/>
            </a:xfrm>
            <a:prstGeom prst="rect">
              <a:avLst/>
            </a:prstGeom>
            <a:solidFill>
              <a:srgbClr val="66FF99"/>
            </a:solidFill>
            <a:ln w="9525">
              <a:solidFill>
                <a:schemeClr val="tx1"/>
              </a:solidFill>
              <a:miter lim="800000"/>
              <a:headEnd/>
              <a:tailEnd/>
            </a:ln>
          </p:spPr>
          <p:txBody>
            <a:bodyPr wrap="none" anchorCtr="1"/>
            <a:lstStyle/>
            <a:p>
              <a:pPr algn="ctr">
                <a:spcBef>
                  <a:spcPct val="30000"/>
                </a:spcBef>
              </a:pPr>
              <a:r>
                <a:rPr lang="en-US" sz="2000" b="1">
                  <a:latin typeface="Times New Roman" pitchFamily="18" charset="0"/>
                </a:rPr>
                <a:t>White House</a:t>
              </a:r>
            </a:p>
          </p:txBody>
        </p:sp>
        <p:sp>
          <p:nvSpPr>
            <p:cNvPr id="31763" name="Text Box 11"/>
            <p:cNvSpPr txBox="1">
              <a:spLocks noChangeArrowheads="1"/>
            </p:cNvSpPr>
            <p:nvPr/>
          </p:nvSpPr>
          <p:spPr bwMode="auto">
            <a:xfrm>
              <a:off x="4180" y="1483"/>
              <a:ext cx="633" cy="633"/>
            </a:xfrm>
            <a:prstGeom prst="rect">
              <a:avLst/>
            </a:prstGeom>
            <a:solidFill>
              <a:srgbClr val="CCFFCC"/>
            </a:solidFill>
            <a:ln w="12700">
              <a:solidFill>
                <a:schemeClr val="tx1"/>
              </a:solidFill>
              <a:miter lim="800000"/>
              <a:headEnd/>
              <a:tailEnd/>
            </a:ln>
          </p:spPr>
          <p:txBody>
            <a:bodyPr lIns="45720" rIns="45720"/>
            <a:lstStyle/>
            <a:p>
              <a:pPr algn="ctr"/>
              <a:endParaRPr lang="en-US" sz="1800" b="1">
                <a:latin typeface="Arial" charset="0"/>
              </a:endParaRPr>
            </a:p>
            <a:p>
              <a:pPr algn="ctr"/>
              <a:r>
                <a:rPr lang="en-US" sz="1800" b="1">
                  <a:latin typeface="Arial" charset="0"/>
                </a:rPr>
                <a:t>OMB</a:t>
              </a:r>
            </a:p>
          </p:txBody>
        </p:sp>
      </p:grpSp>
      <p:grpSp>
        <p:nvGrpSpPr>
          <p:cNvPr id="31750" name="Group 12"/>
          <p:cNvGrpSpPr>
            <a:grpSpLocks/>
          </p:cNvGrpSpPr>
          <p:nvPr/>
        </p:nvGrpSpPr>
        <p:grpSpPr bwMode="auto">
          <a:xfrm>
            <a:off x="2871788" y="4086225"/>
            <a:ext cx="3473450" cy="2286000"/>
            <a:chOff x="1809" y="2574"/>
            <a:chExt cx="2188" cy="1440"/>
          </a:xfrm>
        </p:grpSpPr>
        <p:sp>
          <p:nvSpPr>
            <p:cNvPr id="31757" name="Rectangle 13"/>
            <p:cNvSpPr>
              <a:spLocks noChangeArrowheads="1"/>
            </p:cNvSpPr>
            <p:nvPr/>
          </p:nvSpPr>
          <p:spPr bwMode="auto">
            <a:xfrm>
              <a:off x="1809" y="2574"/>
              <a:ext cx="2188" cy="1440"/>
            </a:xfrm>
            <a:prstGeom prst="rect">
              <a:avLst/>
            </a:prstGeom>
            <a:solidFill>
              <a:schemeClr val="bg1"/>
            </a:solidFill>
            <a:ln w="9525">
              <a:solidFill>
                <a:schemeClr val="tx1"/>
              </a:solidFill>
              <a:miter lim="800000"/>
              <a:headEnd/>
              <a:tailEnd/>
            </a:ln>
          </p:spPr>
          <p:txBody>
            <a:bodyPr wrap="none" anchorCtr="1"/>
            <a:lstStyle/>
            <a:p>
              <a:pPr algn="ctr">
                <a:spcBef>
                  <a:spcPct val="30000"/>
                </a:spcBef>
              </a:pPr>
              <a:r>
                <a:rPr lang="en-US" sz="2000" b="1">
                  <a:latin typeface="Times New Roman" pitchFamily="18" charset="0"/>
                </a:rPr>
                <a:t>Congress</a:t>
              </a:r>
            </a:p>
          </p:txBody>
        </p:sp>
        <p:sp>
          <p:nvSpPr>
            <p:cNvPr id="31758" name="Rectangle 14"/>
            <p:cNvSpPr>
              <a:spLocks noChangeArrowheads="1"/>
            </p:cNvSpPr>
            <p:nvPr/>
          </p:nvSpPr>
          <p:spPr bwMode="auto">
            <a:xfrm>
              <a:off x="1921" y="3023"/>
              <a:ext cx="864" cy="927"/>
            </a:xfrm>
            <a:prstGeom prst="rect">
              <a:avLst/>
            </a:prstGeom>
            <a:solidFill>
              <a:schemeClr val="accent2"/>
            </a:solidFill>
            <a:ln w="9525">
              <a:solidFill>
                <a:schemeClr val="tx1"/>
              </a:solidFill>
              <a:miter lim="800000"/>
              <a:headEnd/>
              <a:tailEnd/>
            </a:ln>
          </p:spPr>
          <p:txBody>
            <a:bodyPr wrap="none" anchorCtr="1"/>
            <a:lstStyle/>
            <a:p>
              <a:pPr algn="ctr">
                <a:spcBef>
                  <a:spcPct val="30000"/>
                </a:spcBef>
              </a:pPr>
              <a:r>
                <a:rPr lang="en-US" sz="2000" b="1">
                  <a:solidFill>
                    <a:schemeClr val="bg1"/>
                  </a:solidFill>
                  <a:latin typeface="Times New Roman" pitchFamily="18" charset="0"/>
                </a:rPr>
                <a:t>House</a:t>
              </a:r>
            </a:p>
          </p:txBody>
        </p:sp>
        <p:sp>
          <p:nvSpPr>
            <p:cNvPr id="31759" name="Rectangle 15"/>
            <p:cNvSpPr>
              <a:spLocks noChangeArrowheads="1"/>
            </p:cNvSpPr>
            <p:nvPr/>
          </p:nvSpPr>
          <p:spPr bwMode="auto">
            <a:xfrm>
              <a:off x="3029" y="3022"/>
              <a:ext cx="864" cy="927"/>
            </a:xfrm>
            <a:prstGeom prst="rect">
              <a:avLst/>
            </a:prstGeom>
            <a:solidFill>
              <a:srgbClr val="FF0000"/>
            </a:solidFill>
            <a:ln w="9525">
              <a:solidFill>
                <a:schemeClr val="tx1"/>
              </a:solidFill>
              <a:miter lim="800000"/>
              <a:headEnd/>
              <a:tailEnd/>
            </a:ln>
          </p:spPr>
          <p:txBody>
            <a:bodyPr wrap="none" anchorCtr="1"/>
            <a:lstStyle/>
            <a:p>
              <a:pPr algn="ctr">
                <a:spcBef>
                  <a:spcPct val="30000"/>
                </a:spcBef>
              </a:pPr>
              <a:r>
                <a:rPr lang="en-US" sz="2000" b="1">
                  <a:solidFill>
                    <a:schemeClr val="bg1"/>
                  </a:solidFill>
                  <a:latin typeface="Times New Roman" pitchFamily="18" charset="0"/>
                </a:rPr>
                <a:t>Senate</a:t>
              </a:r>
            </a:p>
          </p:txBody>
        </p:sp>
        <p:sp>
          <p:nvSpPr>
            <p:cNvPr id="31760" name="Rectangle 16"/>
            <p:cNvSpPr>
              <a:spLocks noChangeArrowheads="1"/>
            </p:cNvSpPr>
            <p:nvPr/>
          </p:nvSpPr>
          <p:spPr bwMode="auto">
            <a:xfrm>
              <a:off x="2037" y="3611"/>
              <a:ext cx="633" cy="284"/>
            </a:xfrm>
            <a:prstGeom prst="rect">
              <a:avLst/>
            </a:prstGeom>
            <a:solidFill>
              <a:schemeClr val="hlink"/>
            </a:solidFill>
            <a:ln w="9525">
              <a:solidFill>
                <a:schemeClr val="tx1"/>
              </a:solidFill>
              <a:miter lim="800000"/>
              <a:headEnd/>
              <a:tailEnd/>
            </a:ln>
          </p:spPr>
          <p:txBody>
            <a:bodyPr wrap="none" anchor="ctr"/>
            <a:lstStyle/>
            <a:p>
              <a:pPr algn="ctr">
                <a:spcBef>
                  <a:spcPct val="30000"/>
                </a:spcBef>
              </a:pPr>
              <a:r>
                <a:rPr lang="en-US" sz="1600" b="1">
                  <a:latin typeface="Times New Roman" pitchFamily="18" charset="0"/>
                </a:rPr>
                <a:t>Approps</a:t>
              </a:r>
            </a:p>
          </p:txBody>
        </p:sp>
        <p:sp>
          <p:nvSpPr>
            <p:cNvPr id="31761" name="Rectangle 17"/>
            <p:cNvSpPr>
              <a:spLocks noChangeArrowheads="1"/>
            </p:cNvSpPr>
            <p:nvPr/>
          </p:nvSpPr>
          <p:spPr bwMode="auto">
            <a:xfrm>
              <a:off x="3145" y="3611"/>
              <a:ext cx="633" cy="284"/>
            </a:xfrm>
            <a:prstGeom prst="rect">
              <a:avLst/>
            </a:prstGeom>
            <a:solidFill>
              <a:srgbClr val="FF9999"/>
            </a:solidFill>
            <a:ln w="9525">
              <a:solidFill>
                <a:schemeClr val="tx1"/>
              </a:solidFill>
              <a:miter lim="800000"/>
              <a:headEnd/>
              <a:tailEnd/>
            </a:ln>
          </p:spPr>
          <p:txBody>
            <a:bodyPr wrap="none" anchor="ctr"/>
            <a:lstStyle/>
            <a:p>
              <a:pPr algn="ctr">
                <a:spcBef>
                  <a:spcPct val="30000"/>
                </a:spcBef>
              </a:pPr>
              <a:r>
                <a:rPr lang="en-US" sz="1600" b="1">
                  <a:latin typeface="Times New Roman" pitchFamily="18" charset="0"/>
                </a:rPr>
                <a:t>Approps</a:t>
              </a:r>
            </a:p>
          </p:txBody>
        </p:sp>
      </p:grpSp>
      <p:sp>
        <p:nvSpPr>
          <p:cNvPr id="31751" name="AutoShape 18"/>
          <p:cNvSpPr>
            <a:spLocks noChangeArrowheads="1"/>
          </p:cNvSpPr>
          <p:nvPr/>
        </p:nvSpPr>
        <p:spPr bwMode="auto">
          <a:xfrm>
            <a:off x="3602038" y="5245100"/>
            <a:ext cx="266700" cy="431800"/>
          </a:xfrm>
          <a:prstGeom prst="upArrow">
            <a:avLst>
              <a:gd name="adj1" fmla="val 50000"/>
              <a:gd name="adj2" fmla="val 40476"/>
            </a:avLst>
          </a:prstGeom>
          <a:noFill/>
          <a:ln w="38100">
            <a:solidFill>
              <a:srgbClr val="009900"/>
            </a:solidFill>
            <a:miter lim="800000"/>
            <a:headEnd/>
            <a:tailEnd/>
          </a:ln>
        </p:spPr>
        <p:txBody>
          <a:bodyPr wrap="none" anchor="ctr"/>
          <a:lstStyle/>
          <a:p>
            <a:endParaRPr lang="en-US"/>
          </a:p>
        </p:txBody>
      </p:sp>
      <p:sp>
        <p:nvSpPr>
          <p:cNvPr id="31752" name="AutoShape 19"/>
          <p:cNvSpPr>
            <a:spLocks noChangeArrowheads="1"/>
          </p:cNvSpPr>
          <p:nvPr/>
        </p:nvSpPr>
        <p:spPr bwMode="auto">
          <a:xfrm>
            <a:off x="5360988" y="5245100"/>
            <a:ext cx="266700" cy="431800"/>
          </a:xfrm>
          <a:prstGeom prst="upArrow">
            <a:avLst>
              <a:gd name="adj1" fmla="val 50000"/>
              <a:gd name="adj2" fmla="val 40476"/>
            </a:avLst>
          </a:prstGeom>
          <a:noFill/>
          <a:ln w="38100">
            <a:solidFill>
              <a:srgbClr val="009900"/>
            </a:solidFill>
            <a:miter lim="800000"/>
            <a:headEnd/>
            <a:tailEnd/>
          </a:ln>
        </p:spPr>
        <p:txBody>
          <a:bodyPr wrap="none" anchor="ctr"/>
          <a:lstStyle/>
          <a:p>
            <a:endParaRPr lang="en-US"/>
          </a:p>
        </p:txBody>
      </p:sp>
      <p:sp>
        <p:nvSpPr>
          <p:cNvPr id="31753" name="Rectangle 20"/>
          <p:cNvSpPr>
            <a:spLocks noChangeArrowheads="1"/>
          </p:cNvSpPr>
          <p:nvPr/>
        </p:nvSpPr>
        <p:spPr bwMode="auto">
          <a:xfrm>
            <a:off x="6667500" y="4318000"/>
            <a:ext cx="1346200" cy="1714500"/>
          </a:xfrm>
          <a:prstGeom prst="rect">
            <a:avLst/>
          </a:prstGeom>
          <a:noFill/>
          <a:ln w="9525">
            <a:noFill/>
            <a:miter lim="800000"/>
            <a:headEnd/>
            <a:tailEnd/>
          </a:ln>
        </p:spPr>
        <p:txBody>
          <a:bodyPr wrap="none"/>
          <a:lstStyle/>
          <a:p>
            <a:pPr>
              <a:spcBef>
                <a:spcPct val="30000"/>
              </a:spcBef>
              <a:buFontTx/>
              <a:buChar char="•"/>
            </a:pPr>
            <a:r>
              <a:rPr lang="en-US" sz="1400" b="1">
                <a:latin typeface="Times New Roman" pitchFamily="18" charset="0"/>
              </a:rPr>
              <a:t>Budget Resolution</a:t>
            </a:r>
          </a:p>
          <a:p>
            <a:pPr>
              <a:spcBef>
                <a:spcPct val="30000"/>
              </a:spcBef>
              <a:buFontTx/>
              <a:buChar char="•"/>
            </a:pPr>
            <a:r>
              <a:rPr lang="en-US" sz="1400" b="1">
                <a:latin typeface="Times New Roman" pitchFamily="18" charset="0"/>
              </a:rPr>
              <a:t>302(b) Allocation</a:t>
            </a:r>
          </a:p>
          <a:p>
            <a:pPr>
              <a:spcBef>
                <a:spcPct val="30000"/>
              </a:spcBef>
              <a:buFontTx/>
              <a:buChar char="•"/>
            </a:pPr>
            <a:r>
              <a:rPr lang="en-US" sz="1400" b="1">
                <a:latin typeface="Times New Roman" pitchFamily="18" charset="0"/>
              </a:rPr>
              <a:t>Subcommittee Markup</a:t>
            </a:r>
          </a:p>
          <a:p>
            <a:pPr>
              <a:spcBef>
                <a:spcPct val="30000"/>
              </a:spcBef>
              <a:buFontTx/>
              <a:buChar char="•"/>
            </a:pPr>
            <a:r>
              <a:rPr lang="en-US" sz="1400" b="1">
                <a:latin typeface="Times New Roman" pitchFamily="18" charset="0"/>
              </a:rPr>
              <a:t>Committee Markup</a:t>
            </a:r>
          </a:p>
          <a:p>
            <a:pPr>
              <a:spcBef>
                <a:spcPct val="30000"/>
              </a:spcBef>
              <a:buFontTx/>
              <a:buChar char="•"/>
            </a:pPr>
            <a:r>
              <a:rPr lang="en-US" sz="1400" b="1">
                <a:latin typeface="Times New Roman" pitchFamily="18" charset="0"/>
              </a:rPr>
              <a:t>Floor Vote</a:t>
            </a:r>
          </a:p>
          <a:p>
            <a:pPr>
              <a:spcBef>
                <a:spcPct val="30000"/>
              </a:spcBef>
              <a:buFontTx/>
              <a:buChar char="•"/>
            </a:pPr>
            <a:r>
              <a:rPr lang="en-US" sz="1400" b="1">
                <a:latin typeface="Times New Roman" pitchFamily="18" charset="0"/>
              </a:rPr>
              <a:t>Conference</a:t>
            </a:r>
          </a:p>
        </p:txBody>
      </p:sp>
      <p:sp>
        <p:nvSpPr>
          <p:cNvPr id="31754" name="AutoShape 21"/>
          <p:cNvSpPr>
            <a:spLocks noChangeArrowheads="1"/>
          </p:cNvSpPr>
          <p:nvPr/>
        </p:nvSpPr>
        <p:spPr bwMode="auto">
          <a:xfrm>
            <a:off x="4144963" y="5257800"/>
            <a:ext cx="927100" cy="342900"/>
          </a:xfrm>
          <a:prstGeom prst="leftRightArrow">
            <a:avLst>
              <a:gd name="adj1" fmla="val 50000"/>
              <a:gd name="adj2" fmla="val 54074"/>
            </a:avLst>
          </a:prstGeom>
          <a:noFill/>
          <a:ln w="28575">
            <a:solidFill>
              <a:srgbClr val="009900"/>
            </a:solidFill>
            <a:miter lim="800000"/>
            <a:headEnd/>
            <a:tailEnd/>
          </a:ln>
        </p:spPr>
        <p:txBody>
          <a:bodyPr wrap="none" anchor="ctr"/>
          <a:lstStyle/>
          <a:p>
            <a:endParaRPr lang="en-US"/>
          </a:p>
        </p:txBody>
      </p:sp>
      <p:sp>
        <p:nvSpPr>
          <p:cNvPr id="31756" name="AutoShape 23"/>
          <p:cNvSpPr>
            <a:spLocks noChangeArrowheads="1"/>
          </p:cNvSpPr>
          <p:nvPr/>
        </p:nvSpPr>
        <p:spPr bwMode="auto">
          <a:xfrm rot="10800000">
            <a:off x="4191000" y="2667000"/>
            <a:ext cx="1246188" cy="10223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noFill/>
          <a:ln w="38100">
            <a:solidFill>
              <a:srgbClr val="009900"/>
            </a:solidFill>
            <a:miter lim="800000"/>
            <a:headEnd/>
            <a:tailEnd/>
          </a:ln>
        </p:spPr>
        <p:txBody>
          <a:bodyPr rot="10800000" wrap="none" anchor="ctr"/>
          <a:lstStyle/>
          <a:p>
            <a:pPr algn="ctr">
              <a:spcBef>
                <a:spcPct val="30000"/>
              </a:spcBef>
            </a:pPr>
            <a:r>
              <a:rPr lang="en-US" sz="1400" b="1">
                <a:latin typeface="Times New Roman" pitchFamily="18" charset="0"/>
              </a:rPr>
              <a:t>SAPs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66700" y="0"/>
            <a:ext cx="8509000" cy="6173788"/>
          </a:xfrm>
          <a:prstGeom prst="rect">
            <a:avLst/>
          </a:prstGeom>
          <a:solidFill>
            <a:srgbClr val="CCECFF"/>
          </a:solidFill>
          <a:ln w="9525">
            <a:solidFill>
              <a:schemeClr val="tx1"/>
            </a:solidFill>
            <a:miter lim="800000"/>
            <a:headEnd/>
            <a:tailEnd/>
          </a:ln>
        </p:spPr>
        <p:txBody>
          <a:bodyPr wrap="none" anchor="ctr"/>
          <a:lstStyle/>
          <a:p>
            <a:endParaRPr lang="en-US"/>
          </a:p>
        </p:txBody>
      </p:sp>
      <p:sp>
        <p:nvSpPr>
          <p:cNvPr id="31747" name="Text Box 3"/>
          <p:cNvSpPr txBox="1">
            <a:spLocks noChangeArrowheads="1"/>
          </p:cNvSpPr>
          <p:nvPr/>
        </p:nvSpPr>
        <p:spPr bwMode="auto">
          <a:xfrm>
            <a:off x="1228725" y="539750"/>
            <a:ext cx="6688138" cy="609600"/>
          </a:xfrm>
          <a:prstGeom prst="rect">
            <a:avLst/>
          </a:prstGeom>
          <a:noFill/>
          <a:ln w="9525">
            <a:noFill/>
            <a:miter lim="800000"/>
            <a:headEnd/>
            <a:tailEnd/>
          </a:ln>
        </p:spPr>
        <p:txBody>
          <a:bodyPr anchor="ctr">
            <a:spAutoFit/>
          </a:bodyPr>
          <a:lstStyle/>
          <a:p>
            <a:pPr marL="342900" indent="-342900" algn="ctr">
              <a:spcBef>
                <a:spcPct val="50000"/>
              </a:spcBef>
            </a:pPr>
            <a:r>
              <a:rPr lang="en-US" sz="3400" b="1">
                <a:latin typeface="Times New Roman" pitchFamily="18" charset="0"/>
              </a:rPr>
              <a:t>The Budget Process</a:t>
            </a:r>
          </a:p>
        </p:txBody>
      </p:sp>
      <p:grpSp>
        <p:nvGrpSpPr>
          <p:cNvPr id="2" name="Group 4"/>
          <p:cNvGrpSpPr>
            <a:grpSpLocks/>
          </p:cNvGrpSpPr>
          <p:nvPr/>
        </p:nvGrpSpPr>
        <p:grpSpPr bwMode="auto">
          <a:xfrm>
            <a:off x="533400" y="1330325"/>
            <a:ext cx="2833688" cy="2286000"/>
            <a:chOff x="633" y="1025"/>
            <a:chExt cx="1785" cy="1440"/>
          </a:xfrm>
        </p:grpSpPr>
        <p:sp>
          <p:nvSpPr>
            <p:cNvPr id="31764" name="Rectangle 5"/>
            <p:cNvSpPr>
              <a:spLocks noChangeArrowheads="1"/>
            </p:cNvSpPr>
            <p:nvPr/>
          </p:nvSpPr>
          <p:spPr bwMode="auto">
            <a:xfrm>
              <a:off x="633" y="1025"/>
              <a:ext cx="1785" cy="1440"/>
            </a:xfrm>
            <a:prstGeom prst="rect">
              <a:avLst/>
            </a:prstGeom>
            <a:solidFill>
              <a:srgbClr val="FFFFCC"/>
            </a:solidFill>
            <a:ln w="9525">
              <a:solidFill>
                <a:schemeClr val="tx1"/>
              </a:solidFill>
              <a:miter lim="800000"/>
              <a:headEnd/>
              <a:tailEnd/>
            </a:ln>
          </p:spPr>
          <p:txBody>
            <a:bodyPr wrap="none" anchorCtr="1"/>
            <a:lstStyle/>
            <a:p>
              <a:pPr algn="ctr">
                <a:spcBef>
                  <a:spcPct val="30000"/>
                </a:spcBef>
              </a:pPr>
              <a:r>
                <a:rPr lang="en-US" sz="2000" b="1">
                  <a:latin typeface="Times New Roman" pitchFamily="18" charset="0"/>
                </a:rPr>
                <a:t>Department of Energy</a:t>
              </a:r>
            </a:p>
          </p:txBody>
        </p:sp>
        <p:sp>
          <p:nvSpPr>
            <p:cNvPr id="31765" name="Rectangle 6"/>
            <p:cNvSpPr>
              <a:spLocks noChangeAspect="1" noChangeArrowheads="1"/>
            </p:cNvSpPr>
            <p:nvPr/>
          </p:nvSpPr>
          <p:spPr bwMode="auto">
            <a:xfrm>
              <a:off x="763" y="1803"/>
              <a:ext cx="489" cy="465"/>
            </a:xfrm>
            <a:prstGeom prst="rect">
              <a:avLst/>
            </a:prstGeom>
            <a:solidFill>
              <a:srgbClr val="FFFF00"/>
            </a:solidFill>
            <a:ln w="9525">
              <a:solidFill>
                <a:schemeClr val="tx1"/>
              </a:solidFill>
              <a:miter lim="800000"/>
              <a:headEnd/>
              <a:tailEnd/>
            </a:ln>
          </p:spPr>
          <p:txBody>
            <a:bodyPr wrap="none" anchor="ctr"/>
            <a:lstStyle/>
            <a:p>
              <a:pPr algn="ctr">
                <a:spcBef>
                  <a:spcPct val="30000"/>
                </a:spcBef>
              </a:pPr>
              <a:r>
                <a:rPr lang="en-US" sz="1200" b="1">
                  <a:latin typeface="Times New Roman" pitchFamily="18" charset="0"/>
                </a:rPr>
                <a:t>Science</a:t>
              </a:r>
            </a:p>
          </p:txBody>
        </p:sp>
        <p:sp>
          <p:nvSpPr>
            <p:cNvPr id="31766" name="Rectangle 7"/>
            <p:cNvSpPr>
              <a:spLocks noChangeAspect="1" noChangeArrowheads="1"/>
            </p:cNvSpPr>
            <p:nvPr/>
          </p:nvSpPr>
          <p:spPr bwMode="auto">
            <a:xfrm>
              <a:off x="1310" y="1803"/>
              <a:ext cx="489" cy="465"/>
            </a:xfrm>
            <a:prstGeom prst="rect">
              <a:avLst/>
            </a:prstGeom>
            <a:solidFill>
              <a:srgbClr val="FFFF00"/>
            </a:solidFill>
            <a:ln w="9525">
              <a:solidFill>
                <a:schemeClr val="tx1"/>
              </a:solidFill>
              <a:miter lim="800000"/>
              <a:headEnd/>
              <a:tailEnd/>
            </a:ln>
          </p:spPr>
          <p:txBody>
            <a:bodyPr wrap="none" anchor="ctr"/>
            <a:lstStyle/>
            <a:p>
              <a:pPr algn="ctr">
                <a:spcBef>
                  <a:spcPct val="30000"/>
                </a:spcBef>
              </a:pPr>
              <a:r>
                <a:rPr lang="en-US" sz="1200" b="1">
                  <a:latin typeface="Times New Roman" pitchFamily="18" charset="0"/>
                </a:rPr>
                <a:t>Fossil</a:t>
              </a:r>
            </a:p>
            <a:p>
              <a:pPr algn="ctr">
                <a:spcBef>
                  <a:spcPct val="30000"/>
                </a:spcBef>
              </a:pPr>
              <a:r>
                <a:rPr lang="en-US" sz="1200" b="1">
                  <a:latin typeface="Times New Roman" pitchFamily="18" charset="0"/>
                </a:rPr>
                <a:t>Energy</a:t>
              </a:r>
            </a:p>
          </p:txBody>
        </p:sp>
        <p:sp>
          <p:nvSpPr>
            <p:cNvPr id="31767" name="Rectangle 8"/>
            <p:cNvSpPr>
              <a:spLocks noChangeAspect="1" noChangeArrowheads="1"/>
            </p:cNvSpPr>
            <p:nvPr/>
          </p:nvSpPr>
          <p:spPr bwMode="auto">
            <a:xfrm>
              <a:off x="1864" y="1803"/>
              <a:ext cx="489" cy="465"/>
            </a:xfrm>
            <a:prstGeom prst="rect">
              <a:avLst/>
            </a:prstGeom>
            <a:solidFill>
              <a:srgbClr val="FFFF00"/>
            </a:solidFill>
            <a:ln w="9525">
              <a:solidFill>
                <a:schemeClr val="tx1"/>
              </a:solidFill>
              <a:miter lim="800000"/>
              <a:headEnd/>
              <a:tailEnd/>
            </a:ln>
          </p:spPr>
          <p:txBody>
            <a:bodyPr wrap="none" anchor="ctr"/>
            <a:lstStyle/>
            <a:p>
              <a:pPr algn="ctr">
                <a:spcBef>
                  <a:spcPct val="30000"/>
                </a:spcBef>
              </a:pPr>
              <a:r>
                <a:rPr lang="en-US" sz="1200" b="1">
                  <a:latin typeface="Times New Roman" pitchFamily="18" charset="0"/>
                </a:rPr>
                <a:t>NNSA</a:t>
              </a:r>
            </a:p>
          </p:txBody>
        </p:sp>
      </p:grpSp>
      <p:grpSp>
        <p:nvGrpSpPr>
          <p:cNvPr id="3" name="Group 9"/>
          <p:cNvGrpSpPr>
            <a:grpSpLocks/>
          </p:cNvGrpSpPr>
          <p:nvPr/>
        </p:nvGrpSpPr>
        <p:grpSpPr bwMode="auto">
          <a:xfrm>
            <a:off x="5721350" y="1331913"/>
            <a:ext cx="2833688" cy="2286000"/>
            <a:chOff x="3604" y="839"/>
            <a:chExt cx="1785" cy="1440"/>
          </a:xfrm>
        </p:grpSpPr>
        <p:sp>
          <p:nvSpPr>
            <p:cNvPr id="31762" name="Rectangle 10"/>
            <p:cNvSpPr>
              <a:spLocks noChangeArrowheads="1"/>
            </p:cNvSpPr>
            <p:nvPr/>
          </p:nvSpPr>
          <p:spPr bwMode="auto">
            <a:xfrm>
              <a:off x="3604" y="839"/>
              <a:ext cx="1785" cy="1440"/>
            </a:xfrm>
            <a:prstGeom prst="rect">
              <a:avLst/>
            </a:prstGeom>
            <a:solidFill>
              <a:srgbClr val="66FF99"/>
            </a:solidFill>
            <a:ln w="9525">
              <a:solidFill>
                <a:schemeClr val="tx1"/>
              </a:solidFill>
              <a:miter lim="800000"/>
              <a:headEnd/>
              <a:tailEnd/>
            </a:ln>
          </p:spPr>
          <p:txBody>
            <a:bodyPr wrap="none" anchorCtr="1"/>
            <a:lstStyle/>
            <a:p>
              <a:pPr algn="ctr">
                <a:spcBef>
                  <a:spcPct val="30000"/>
                </a:spcBef>
              </a:pPr>
              <a:r>
                <a:rPr lang="en-US" sz="2000" b="1">
                  <a:latin typeface="Times New Roman" pitchFamily="18" charset="0"/>
                </a:rPr>
                <a:t>White House</a:t>
              </a:r>
            </a:p>
          </p:txBody>
        </p:sp>
        <p:sp>
          <p:nvSpPr>
            <p:cNvPr id="31763" name="Text Box 11"/>
            <p:cNvSpPr txBox="1">
              <a:spLocks noChangeArrowheads="1"/>
            </p:cNvSpPr>
            <p:nvPr/>
          </p:nvSpPr>
          <p:spPr bwMode="auto">
            <a:xfrm>
              <a:off x="4180" y="1483"/>
              <a:ext cx="633" cy="633"/>
            </a:xfrm>
            <a:prstGeom prst="rect">
              <a:avLst/>
            </a:prstGeom>
            <a:solidFill>
              <a:srgbClr val="CCFFCC"/>
            </a:solidFill>
            <a:ln w="12700">
              <a:solidFill>
                <a:schemeClr val="tx1"/>
              </a:solidFill>
              <a:miter lim="800000"/>
              <a:headEnd/>
              <a:tailEnd/>
            </a:ln>
          </p:spPr>
          <p:txBody>
            <a:bodyPr lIns="45720" rIns="45720"/>
            <a:lstStyle/>
            <a:p>
              <a:pPr algn="ctr"/>
              <a:endParaRPr lang="en-US" sz="1800" b="1">
                <a:latin typeface="Arial" charset="0"/>
              </a:endParaRPr>
            </a:p>
            <a:p>
              <a:pPr algn="ctr"/>
              <a:r>
                <a:rPr lang="en-US" sz="1800" b="1">
                  <a:latin typeface="Arial" charset="0"/>
                </a:rPr>
                <a:t>OMB</a:t>
              </a:r>
            </a:p>
          </p:txBody>
        </p:sp>
      </p:grpSp>
      <p:grpSp>
        <p:nvGrpSpPr>
          <p:cNvPr id="4" name="Group 12"/>
          <p:cNvGrpSpPr>
            <a:grpSpLocks/>
          </p:cNvGrpSpPr>
          <p:nvPr/>
        </p:nvGrpSpPr>
        <p:grpSpPr bwMode="auto">
          <a:xfrm>
            <a:off x="2871788" y="4086225"/>
            <a:ext cx="3473450" cy="2286000"/>
            <a:chOff x="1809" y="2574"/>
            <a:chExt cx="2188" cy="1440"/>
          </a:xfrm>
        </p:grpSpPr>
        <p:sp>
          <p:nvSpPr>
            <p:cNvPr id="31757" name="Rectangle 13"/>
            <p:cNvSpPr>
              <a:spLocks noChangeArrowheads="1"/>
            </p:cNvSpPr>
            <p:nvPr/>
          </p:nvSpPr>
          <p:spPr bwMode="auto">
            <a:xfrm>
              <a:off x="1809" y="2574"/>
              <a:ext cx="2188" cy="1440"/>
            </a:xfrm>
            <a:prstGeom prst="rect">
              <a:avLst/>
            </a:prstGeom>
            <a:solidFill>
              <a:schemeClr val="bg1"/>
            </a:solidFill>
            <a:ln w="9525">
              <a:solidFill>
                <a:schemeClr val="tx1"/>
              </a:solidFill>
              <a:miter lim="800000"/>
              <a:headEnd/>
              <a:tailEnd/>
            </a:ln>
          </p:spPr>
          <p:txBody>
            <a:bodyPr wrap="none" anchorCtr="1"/>
            <a:lstStyle/>
            <a:p>
              <a:pPr algn="ctr">
                <a:spcBef>
                  <a:spcPct val="30000"/>
                </a:spcBef>
              </a:pPr>
              <a:r>
                <a:rPr lang="en-US" sz="2000" b="1">
                  <a:latin typeface="Times New Roman" pitchFamily="18" charset="0"/>
                </a:rPr>
                <a:t>Congress</a:t>
              </a:r>
            </a:p>
          </p:txBody>
        </p:sp>
        <p:sp>
          <p:nvSpPr>
            <p:cNvPr id="31758" name="Rectangle 14"/>
            <p:cNvSpPr>
              <a:spLocks noChangeArrowheads="1"/>
            </p:cNvSpPr>
            <p:nvPr/>
          </p:nvSpPr>
          <p:spPr bwMode="auto">
            <a:xfrm>
              <a:off x="1921" y="3023"/>
              <a:ext cx="864" cy="927"/>
            </a:xfrm>
            <a:prstGeom prst="rect">
              <a:avLst/>
            </a:prstGeom>
            <a:solidFill>
              <a:schemeClr val="accent2"/>
            </a:solidFill>
            <a:ln w="9525">
              <a:solidFill>
                <a:schemeClr val="tx1"/>
              </a:solidFill>
              <a:miter lim="800000"/>
              <a:headEnd/>
              <a:tailEnd/>
            </a:ln>
          </p:spPr>
          <p:txBody>
            <a:bodyPr wrap="none" anchorCtr="1"/>
            <a:lstStyle/>
            <a:p>
              <a:pPr algn="ctr">
                <a:spcBef>
                  <a:spcPct val="30000"/>
                </a:spcBef>
              </a:pPr>
              <a:r>
                <a:rPr lang="en-US" sz="2000" b="1">
                  <a:solidFill>
                    <a:schemeClr val="bg1"/>
                  </a:solidFill>
                  <a:latin typeface="Times New Roman" pitchFamily="18" charset="0"/>
                </a:rPr>
                <a:t>House</a:t>
              </a:r>
            </a:p>
          </p:txBody>
        </p:sp>
        <p:sp>
          <p:nvSpPr>
            <p:cNvPr id="31759" name="Rectangle 15"/>
            <p:cNvSpPr>
              <a:spLocks noChangeArrowheads="1"/>
            </p:cNvSpPr>
            <p:nvPr/>
          </p:nvSpPr>
          <p:spPr bwMode="auto">
            <a:xfrm>
              <a:off x="3029" y="3022"/>
              <a:ext cx="864" cy="927"/>
            </a:xfrm>
            <a:prstGeom prst="rect">
              <a:avLst/>
            </a:prstGeom>
            <a:solidFill>
              <a:srgbClr val="FF0000"/>
            </a:solidFill>
            <a:ln w="9525">
              <a:solidFill>
                <a:schemeClr val="tx1"/>
              </a:solidFill>
              <a:miter lim="800000"/>
              <a:headEnd/>
              <a:tailEnd/>
            </a:ln>
          </p:spPr>
          <p:txBody>
            <a:bodyPr wrap="none" anchorCtr="1"/>
            <a:lstStyle/>
            <a:p>
              <a:pPr algn="ctr">
                <a:spcBef>
                  <a:spcPct val="30000"/>
                </a:spcBef>
              </a:pPr>
              <a:r>
                <a:rPr lang="en-US" sz="2000" b="1">
                  <a:solidFill>
                    <a:schemeClr val="bg1"/>
                  </a:solidFill>
                  <a:latin typeface="Times New Roman" pitchFamily="18" charset="0"/>
                </a:rPr>
                <a:t>Senate</a:t>
              </a:r>
            </a:p>
          </p:txBody>
        </p:sp>
        <p:sp>
          <p:nvSpPr>
            <p:cNvPr id="31760" name="Rectangle 16"/>
            <p:cNvSpPr>
              <a:spLocks noChangeArrowheads="1"/>
            </p:cNvSpPr>
            <p:nvPr/>
          </p:nvSpPr>
          <p:spPr bwMode="auto">
            <a:xfrm>
              <a:off x="2037" y="3611"/>
              <a:ext cx="633" cy="284"/>
            </a:xfrm>
            <a:prstGeom prst="rect">
              <a:avLst/>
            </a:prstGeom>
            <a:solidFill>
              <a:schemeClr val="hlink"/>
            </a:solidFill>
            <a:ln w="9525">
              <a:solidFill>
                <a:schemeClr val="tx1"/>
              </a:solidFill>
              <a:miter lim="800000"/>
              <a:headEnd/>
              <a:tailEnd/>
            </a:ln>
          </p:spPr>
          <p:txBody>
            <a:bodyPr wrap="none" anchor="ctr"/>
            <a:lstStyle/>
            <a:p>
              <a:pPr algn="ctr">
                <a:spcBef>
                  <a:spcPct val="30000"/>
                </a:spcBef>
              </a:pPr>
              <a:r>
                <a:rPr lang="en-US" sz="1600" b="1">
                  <a:latin typeface="Times New Roman" pitchFamily="18" charset="0"/>
                </a:rPr>
                <a:t>Approps</a:t>
              </a:r>
            </a:p>
          </p:txBody>
        </p:sp>
        <p:sp>
          <p:nvSpPr>
            <p:cNvPr id="31761" name="Rectangle 17"/>
            <p:cNvSpPr>
              <a:spLocks noChangeArrowheads="1"/>
            </p:cNvSpPr>
            <p:nvPr/>
          </p:nvSpPr>
          <p:spPr bwMode="auto">
            <a:xfrm>
              <a:off x="3145" y="3611"/>
              <a:ext cx="633" cy="284"/>
            </a:xfrm>
            <a:prstGeom prst="rect">
              <a:avLst/>
            </a:prstGeom>
            <a:solidFill>
              <a:srgbClr val="FF9999"/>
            </a:solidFill>
            <a:ln w="9525">
              <a:solidFill>
                <a:schemeClr val="tx1"/>
              </a:solidFill>
              <a:miter lim="800000"/>
              <a:headEnd/>
              <a:tailEnd/>
            </a:ln>
          </p:spPr>
          <p:txBody>
            <a:bodyPr wrap="none" anchor="ctr"/>
            <a:lstStyle/>
            <a:p>
              <a:pPr algn="ctr">
                <a:spcBef>
                  <a:spcPct val="30000"/>
                </a:spcBef>
              </a:pPr>
              <a:r>
                <a:rPr lang="en-US" sz="1600" b="1">
                  <a:latin typeface="Times New Roman" pitchFamily="18" charset="0"/>
                </a:rPr>
                <a:t>Approps</a:t>
              </a:r>
            </a:p>
          </p:txBody>
        </p:sp>
      </p:grpSp>
      <p:sp>
        <p:nvSpPr>
          <p:cNvPr id="31751" name="AutoShape 18"/>
          <p:cNvSpPr>
            <a:spLocks noChangeArrowheads="1"/>
          </p:cNvSpPr>
          <p:nvPr/>
        </p:nvSpPr>
        <p:spPr bwMode="auto">
          <a:xfrm>
            <a:off x="3602038" y="5245100"/>
            <a:ext cx="266700" cy="431800"/>
          </a:xfrm>
          <a:prstGeom prst="upArrow">
            <a:avLst>
              <a:gd name="adj1" fmla="val 50000"/>
              <a:gd name="adj2" fmla="val 40476"/>
            </a:avLst>
          </a:prstGeom>
          <a:noFill/>
          <a:ln w="38100">
            <a:solidFill>
              <a:srgbClr val="009900"/>
            </a:solidFill>
            <a:miter lim="800000"/>
            <a:headEnd/>
            <a:tailEnd/>
          </a:ln>
        </p:spPr>
        <p:txBody>
          <a:bodyPr wrap="none" anchor="ctr"/>
          <a:lstStyle/>
          <a:p>
            <a:endParaRPr lang="en-US"/>
          </a:p>
        </p:txBody>
      </p:sp>
      <p:sp>
        <p:nvSpPr>
          <p:cNvPr id="31752" name="AutoShape 19"/>
          <p:cNvSpPr>
            <a:spLocks noChangeArrowheads="1"/>
          </p:cNvSpPr>
          <p:nvPr/>
        </p:nvSpPr>
        <p:spPr bwMode="auto">
          <a:xfrm>
            <a:off x="5360988" y="5245100"/>
            <a:ext cx="266700" cy="431800"/>
          </a:xfrm>
          <a:prstGeom prst="upArrow">
            <a:avLst>
              <a:gd name="adj1" fmla="val 50000"/>
              <a:gd name="adj2" fmla="val 40476"/>
            </a:avLst>
          </a:prstGeom>
          <a:noFill/>
          <a:ln w="38100">
            <a:solidFill>
              <a:srgbClr val="009900"/>
            </a:solidFill>
            <a:miter lim="800000"/>
            <a:headEnd/>
            <a:tailEnd/>
          </a:ln>
        </p:spPr>
        <p:txBody>
          <a:bodyPr wrap="none" anchor="ctr"/>
          <a:lstStyle/>
          <a:p>
            <a:endParaRPr lang="en-US"/>
          </a:p>
        </p:txBody>
      </p:sp>
      <p:sp>
        <p:nvSpPr>
          <p:cNvPr id="31753" name="Rectangle 20"/>
          <p:cNvSpPr>
            <a:spLocks noChangeArrowheads="1"/>
          </p:cNvSpPr>
          <p:nvPr/>
        </p:nvSpPr>
        <p:spPr bwMode="auto">
          <a:xfrm>
            <a:off x="6667500" y="4318000"/>
            <a:ext cx="1346200" cy="1714500"/>
          </a:xfrm>
          <a:prstGeom prst="rect">
            <a:avLst/>
          </a:prstGeom>
          <a:noFill/>
          <a:ln w="9525">
            <a:noFill/>
            <a:miter lim="800000"/>
            <a:headEnd/>
            <a:tailEnd/>
          </a:ln>
        </p:spPr>
        <p:txBody>
          <a:bodyPr wrap="none"/>
          <a:lstStyle/>
          <a:p>
            <a:pPr>
              <a:spcBef>
                <a:spcPct val="30000"/>
              </a:spcBef>
              <a:buFontTx/>
              <a:buChar char="•"/>
            </a:pPr>
            <a:r>
              <a:rPr lang="en-US" sz="1400" b="1">
                <a:latin typeface="Times New Roman" pitchFamily="18" charset="0"/>
              </a:rPr>
              <a:t>Budget Resolution</a:t>
            </a:r>
          </a:p>
          <a:p>
            <a:pPr>
              <a:spcBef>
                <a:spcPct val="30000"/>
              </a:spcBef>
              <a:buFontTx/>
              <a:buChar char="•"/>
            </a:pPr>
            <a:r>
              <a:rPr lang="en-US" sz="1400" b="1">
                <a:latin typeface="Times New Roman" pitchFamily="18" charset="0"/>
              </a:rPr>
              <a:t>302(b) Allocation</a:t>
            </a:r>
          </a:p>
          <a:p>
            <a:pPr>
              <a:spcBef>
                <a:spcPct val="30000"/>
              </a:spcBef>
              <a:buFontTx/>
              <a:buChar char="•"/>
            </a:pPr>
            <a:r>
              <a:rPr lang="en-US" sz="1400" b="1">
                <a:latin typeface="Times New Roman" pitchFamily="18" charset="0"/>
              </a:rPr>
              <a:t>Subcommittee Markup</a:t>
            </a:r>
          </a:p>
          <a:p>
            <a:pPr>
              <a:spcBef>
                <a:spcPct val="30000"/>
              </a:spcBef>
              <a:buFontTx/>
              <a:buChar char="•"/>
            </a:pPr>
            <a:r>
              <a:rPr lang="en-US" sz="1400" b="1">
                <a:latin typeface="Times New Roman" pitchFamily="18" charset="0"/>
              </a:rPr>
              <a:t>Committee Markup</a:t>
            </a:r>
          </a:p>
          <a:p>
            <a:pPr>
              <a:spcBef>
                <a:spcPct val="30000"/>
              </a:spcBef>
              <a:buFontTx/>
              <a:buChar char="•"/>
            </a:pPr>
            <a:r>
              <a:rPr lang="en-US" sz="1400" b="1">
                <a:latin typeface="Times New Roman" pitchFamily="18" charset="0"/>
              </a:rPr>
              <a:t>Floor Vote</a:t>
            </a:r>
          </a:p>
          <a:p>
            <a:pPr>
              <a:spcBef>
                <a:spcPct val="30000"/>
              </a:spcBef>
              <a:buFontTx/>
              <a:buChar char="•"/>
            </a:pPr>
            <a:r>
              <a:rPr lang="en-US" sz="1400" b="1">
                <a:latin typeface="Times New Roman" pitchFamily="18" charset="0"/>
              </a:rPr>
              <a:t>Conference</a:t>
            </a:r>
          </a:p>
        </p:txBody>
      </p:sp>
      <p:sp>
        <p:nvSpPr>
          <p:cNvPr id="31754" name="AutoShape 21"/>
          <p:cNvSpPr>
            <a:spLocks noChangeArrowheads="1"/>
          </p:cNvSpPr>
          <p:nvPr/>
        </p:nvSpPr>
        <p:spPr bwMode="auto">
          <a:xfrm>
            <a:off x="4144963" y="5257800"/>
            <a:ext cx="927100" cy="342900"/>
          </a:xfrm>
          <a:prstGeom prst="leftRightArrow">
            <a:avLst>
              <a:gd name="adj1" fmla="val 50000"/>
              <a:gd name="adj2" fmla="val 54074"/>
            </a:avLst>
          </a:prstGeom>
          <a:noFill/>
          <a:ln w="28575">
            <a:solidFill>
              <a:srgbClr val="009900"/>
            </a:solidFill>
            <a:miter lim="800000"/>
            <a:headEnd/>
            <a:tailEnd/>
          </a:ln>
        </p:spPr>
        <p:txBody>
          <a:bodyPr wrap="none" anchor="ctr"/>
          <a:lstStyle/>
          <a:p>
            <a:endParaRPr lang="en-US"/>
          </a:p>
        </p:txBody>
      </p:sp>
      <p:sp>
        <p:nvSpPr>
          <p:cNvPr id="31755" name="AutoShape 22"/>
          <p:cNvSpPr>
            <a:spLocks noChangeArrowheads="1"/>
          </p:cNvSpPr>
          <p:nvPr/>
        </p:nvSpPr>
        <p:spPr bwMode="auto">
          <a:xfrm flipV="1">
            <a:off x="1073150" y="4278313"/>
            <a:ext cx="1385888" cy="14366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noFill/>
          <a:ln w="38100">
            <a:solidFill>
              <a:srgbClr val="009900"/>
            </a:solidFill>
            <a:miter lim="800000"/>
            <a:headEnd/>
            <a:tailEnd/>
          </a:ln>
        </p:spPr>
        <p:txBody>
          <a:bodyPr rot="10800000" wrap="none"/>
          <a:lstStyle/>
          <a:p>
            <a:pPr algn="r">
              <a:spcBef>
                <a:spcPct val="30000"/>
              </a:spcBef>
            </a:pPr>
            <a:r>
              <a:rPr lang="en-US" sz="1400" b="1">
                <a:latin typeface="Times New Roman" pitchFamily="18" charset="0"/>
              </a:rPr>
              <a:t>Hearings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292100" y="0"/>
            <a:ext cx="8509000" cy="6173788"/>
          </a:xfrm>
          <a:prstGeom prst="rect">
            <a:avLst/>
          </a:prstGeom>
          <a:solidFill>
            <a:srgbClr val="CCECFF"/>
          </a:solidFill>
          <a:ln w="9525">
            <a:solidFill>
              <a:schemeClr val="tx1"/>
            </a:solidFill>
            <a:miter lim="800000"/>
            <a:headEnd/>
            <a:tailEnd/>
          </a:ln>
        </p:spPr>
        <p:txBody>
          <a:bodyPr wrap="none" anchor="ctr"/>
          <a:lstStyle/>
          <a:p>
            <a:endParaRPr lang="en-US"/>
          </a:p>
        </p:txBody>
      </p:sp>
      <p:sp>
        <p:nvSpPr>
          <p:cNvPr id="33795" name="Text Box 3"/>
          <p:cNvSpPr txBox="1">
            <a:spLocks noChangeArrowheads="1"/>
          </p:cNvSpPr>
          <p:nvPr/>
        </p:nvSpPr>
        <p:spPr bwMode="auto">
          <a:xfrm>
            <a:off x="1228725" y="539750"/>
            <a:ext cx="6688138" cy="609600"/>
          </a:xfrm>
          <a:prstGeom prst="rect">
            <a:avLst/>
          </a:prstGeom>
          <a:noFill/>
          <a:ln w="9525">
            <a:noFill/>
            <a:miter lim="800000"/>
            <a:headEnd/>
            <a:tailEnd/>
          </a:ln>
        </p:spPr>
        <p:txBody>
          <a:bodyPr anchor="ctr">
            <a:spAutoFit/>
          </a:bodyPr>
          <a:lstStyle/>
          <a:p>
            <a:pPr marL="342900" indent="-342900" algn="ctr">
              <a:spcBef>
                <a:spcPct val="50000"/>
              </a:spcBef>
            </a:pPr>
            <a:r>
              <a:rPr lang="en-US" sz="3400" b="1">
                <a:latin typeface="Times New Roman" pitchFamily="18" charset="0"/>
              </a:rPr>
              <a:t>The Budget Process</a:t>
            </a:r>
          </a:p>
        </p:txBody>
      </p:sp>
      <p:grpSp>
        <p:nvGrpSpPr>
          <p:cNvPr id="33796" name="Group 4"/>
          <p:cNvGrpSpPr>
            <a:grpSpLocks/>
          </p:cNvGrpSpPr>
          <p:nvPr/>
        </p:nvGrpSpPr>
        <p:grpSpPr bwMode="auto">
          <a:xfrm>
            <a:off x="533400" y="1330325"/>
            <a:ext cx="2833688" cy="2286000"/>
            <a:chOff x="633" y="1025"/>
            <a:chExt cx="1785" cy="1440"/>
          </a:xfrm>
        </p:grpSpPr>
        <p:sp>
          <p:nvSpPr>
            <p:cNvPr id="33807" name="Rectangle 5"/>
            <p:cNvSpPr>
              <a:spLocks noChangeArrowheads="1"/>
            </p:cNvSpPr>
            <p:nvPr/>
          </p:nvSpPr>
          <p:spPr bwMode="auto">
            <a:xfrm>
              <a:off x="633" y="1025"/>
              <a:ext cx="1785" cy="1440"/>
            </a:xfrm>
            <a:prstGeom prst="rect">
              <a:avLst/>
            </a:prstGeom>
            <a:solidFill>
              <a:srgbClr val="FFFFCC"/>
            </a:solidFill>
            <a:ln w="9525">
              <a:solidFill>
                <a:schemeClr val="tx1"/>
              </a:solidFill>
              <a:miter lim="800000"/>
              <a:headEnd/>
              <a:tailEnd/>
            </a:ln>
          </p:spPr>
          <p:txBody>
            <a:bodyPr wrap="none" anchorCtr="1"/>
            <a:lstStyle/>
            <a:p>
              <a:pPr algn="ctr">
                <a:spcBef>
                  <a:spcPct val="30000"/>
                </a:spcBef>
              </a:pPr>
              <a:r>
                <a:rPr lang="en-US" sz="2000" b="1">
                  <a:latin typeface="Times New Roman" pitchFamily="18" charset="0"/>
                </a:rPr>
                <a:t>Department of Energy</a:t>
              </a:r>
            </a:p>
          </p:txBody>
        </p:sp>
        <p:sp>
          <p:nvSpPr>
            <p:cNvPr id="33808" name="Rectangle 6"/>
            <p:cNvSpPr>
              <a:spLocks noChangeAspect="1" noChangeArrowheads="1"/>
            </p:cNvSpPr>
            <p:nvPr/>
          </p:nvSpPr>
          <p:spPr bwMode="auto">
            <a:xfrm>
              <a:off x="763" y="1803"/>
              <a:ext cx="489" cy="465"/>
            </a:xfrm>
            <a:prstGeom prst="rect">
              <a:avLst/>
            </a:prstGeom>
            <a:solidFill>
              <a:srgbClr val="FFFF00"/>
            </a:solidFill>
            <a:ln w="9525">
              <a:solidFill>
                <a:schemeClr val="tx1"/>
              </a:solidFill>
              <a:miter lim="800000"/>
              <a:headEnd/>
              <a:tailEnd/>
            </a:ln>
          </p:spPr>
          <p:txBody>
            <a:bodyPr wrap="none" anchor="ctr"/>
            <a:lstStyle/>
            <a:p>
              <a:pPr algn="ctr">
                <a:spcBef>
                  <a:spcPct val="30000"/>
                </a:spcBef>
              </a:pPr>
              <a:r>
                <a:rPr lang="en-US" sz="1200" b="1">
                  <a:latin typeface="Times New Roman" pitchFamily="18" charset="0"/>
                </a:rPr>
                <a:t>Science</a:t>
              </a:r>
            </a:p>
          </p:txBody>
        </p:sp>
        <p:sp>
          <p:nvSpPr>
            <p:cNvPr id="33809" name="Rectangle 7"/>
            <p:cNvSpPr>
              <a:spLocks noChangeAspect="1" noChangeArrowheads="1"/>
            </p:cNvSpPr>
            <p:nvPr/>
          </p:nvSpPr>
          <p:spPr bwMode="auto">
            <a:xfrm>
              <a:off x="1310" y="1803"/>
              <a:ext cx="489" cy="465"/>
            </a:xfrm>
            <a:prstGeom prst="rect">
              <a:avLst/>
            </a:prstGeom>
            <a:solidFill>
              <a:srgbClr val="FFFF00"/>
            </a:solidFill>
            <a:ln w="9525">
              <a:solidFill>
                <a:schemeClr val="tx1"/>
              </a:solidFill>
              <a:miter lim="800000"/>
              <a:headEnd/>
              <a:tailEnd/>
            </a:ln>
          </p:spPr>
          <p:txBody>
            <a:bodyPr wrap="none" anchor="ctr"/>
            <a:lstStyle/>
            <a:p>
              <a:pPr algn="ctr">
                <a:spcBef>
                  <a:spcPct val="30000"/>
                </a:spcBef>
              </a:pPr>
              <a:r>
                <a:rPr lang="en-US" sz="1200" b="1">
                  <a:latin typeface="Times New Roman" pitchFamily="18" charset="0"/>
                </a:rPr>
                <a:t>Fossil</a:t>
              </a:r>
            </a:p>
            <a:p>
              <a:pPr algn="ctr">
                <a:spcBef>
                  <a:spcPct val="30000"/>
                </a:spcBef>
              </a:pPr>
              <a:r>
                <a:rPr lang="en-US" sz="1200" b="1">
                  <a:latin typeface="Times New Roman" pitchFamily="18" charset="0"/>
                </a:rPr>
                <a:t>Energy</a:t>
              </a:r>
            </a:p>
          </p:txBody>
        </p:sp>
        <p:sp>
          <p:nvSpPr>
            <p:cNvPr id="33810" name="Rectangle 8"/>
            <p:cNvSpPr>
              <a:spLocks noChangeAspect="1" noChangeArrowheads="1"/>
            </p:cNvSpPr>
            <p:nvPr/>
          </p:nvSpPr>
          <p:spPr bwMode="auto">
            <a:xfrm>
              <a:off x="1864" y="1803"/>
              <a:ext cx="489" cy="465"/>
            </a:xfrm>
            <a:prstGeom prst="rect">
              <a:avLst/>
            </a:prstGeom>
            <a:solidFill>
              <a:srgbClr val="FFFF00"/>
            </a:solidFill>
            <a:ln w="9525">
              <a:solidFill>
                <a:schemeClr val="tx1"/>
              </a:solidFill>
              <a:miter lim="800000"/>
              <a:headEnd/>
              <a:tailEnd/>
            </a:ln>
          </p:spPr>
          <p:txBody>
            <a:bodyPr wrap="none" anchor="ctr"/>
            <a:lstStyle/>
            <a:p>
              <a:pPr algn="ctr">
                <a:spcBef>
                  <a:spcPct val="30000"/>
                </a:spcBef>
              </a:pPr>
              <a:r>
                <a:rPr lang="en-US" sz="1200" b="1">
                  <a:latin typeface="Times New Roman" pitchFamily="18" charset="0"/>
                </a:rPr>
                <a:t>NNSA</a:t>
              </a:r>
            </a:p>
          </p:txBody>
        </p:sp>
      </p:grpSp>
      <p:grpSp>
        <p:nvGrpSpPr>
          <p:cNvPr id="33797" name="Group 9"/>
          <p:cNvGrpSpPr>
            <a:grpSpLocks/>
          </p:cNvGrpSpPr>
          <p:nvPr/>
        </p:nvGrpSpPr>
        <p:grpSpPr bwMode="auto">
          <a:xfrm>
            <a:off x="5721350" y="1331913"/>
            <a:ext cx="2833688" cy="2286000"/>
            <a:chOff x="3604" y="839"/>
            <a:chExt cx="1785" cy="1440"/>
          </a:xfrm>
        </p:grpSpPr>
        <p:sp>
          <p:nvSpPr>
            <p:cNvPr id="33805" name="Rectangle 10"/>
            <p:cNvSpPr>
              <a:spLocks noChangeArrowheads="1"/>
            </p:cNvSpPr>
            <p:nvPr/>
          </p:nvSpPr>
          <p:spPr bwMode="auto">
            <a:xfrm>
              <a:off x="3604" y="839"/>
              <a:ext cx="1785" cy="1440"/>
            </a:xfrm>
            <a:prstGeom prst="rect">
              <a:avLst/>
            </a:prstGeom>
            <a:solidFill>
              <a:srgbClr val="66FF99"/>
            </a:solidFill>
            <a:ln w="9525">
              <a:solidFill>
                <a:schemeClr val="tx1"/>
              </a:solidFill>
              <a:miter lim="800000"/>
              <a:headEnd/>
              <a:tailEnd/>
            </a:ln>
          </p:spPr>
          <p:txBody>
            <a:bodyPr wrap="none" anchorCtr="1"/>
            <a:lstStyle/>
            <a:p>
              <a:pPr algn="ctr">
                <a:spcBef>
                  <a:spcPct val="30000"/>
                </a:spcBef>
              </a:pPr>
              <a:r>
                <a:rPr lang="en-US" sz="2000" b="1">
                  <a:latin typeface="Times New Roman" pitchFamily="18" charset="0"/>
                </a:rPr>
                <a:t>White House</a:t>
              </a:r>
            </a:p>
          </p:txBody>
        </p:sp>
        <p:sp>
          <p:nvSpPr>
            <p:cNvPr id="33806" name="Text Box 11"/>
            <p:cNvSpPr txBox="1">
              <a:spLocks noChangeArrowheads="1"/>
            </p:cNvSpPr>
            <p:nvPr/>
          </p:nvSpPr>
          <p:spPr bwMode="auto">
            <a:xfrm>
              <a:off x="4180" y="1483"/>
              <a:ext cx="633" cy="633"/>
            </a:xfrm>
            <a:prstGeom prst="rect">
              <a:avLst/>
            </a:prstGeom>
            <a:solidFill>
              <a:srgbClr val="CCFFCC"/>
            </a:solidFill>
            <a:ln w="12700">
              <a:solidFill>
                <a:schemeClr val="tx1"/>
              </a:solidFill>
              <a:miter lim="800000"/>
              <a:headEnd/>
              <a:tailEnd/>
            </a:ln>
          </p:spPr>
          <p:txBody>
            <a:bodyPr lIns="45720" rIns="45720"/>
            <a:lstStyle/>
            <a:p>
              <a:pPr algn="ctr"/>
              <a:endParaRPr lang="en-US" sz="1800" b="1">
                <a:latin typeface="Arial" charset="0"/>
              </a:endParaRPr>
            </a:p>
            <a:p>
              <a:pPr algn="ctr"/>
              <a:r>
                <a:rPr lang="en-US" sz="1800" b="1">
                  <a:latin typeface="Arial" charset="0"/>
                </a:rPr>
                <a:t>OMB</a:t>
              </a:r>
            </a:p>
          </p:txBody>
        </p:sp>
      </p:grpSp>
      <p:grpSp>
        <p:nvGrpSpPr>
          <p:cNvPr id="33798" name="Group 12"/>
          <p:cNvGrpSpPr>
            <a:grpSpLocks/>
          </p:cNvGrpSpPr>
          <p:nvPr/>
        </p:nvGrpSpPr>
        <p:grpSpPr bwMode="auto">
          <a:xfrm>
            <a:off x="2871788" y="4086225"/>
            <a:ext cx="3473450" cy="2286000"/>
            <a:chOff x="1809" y="2574"/>
            <a:chExt cx="2188" cy="1440"/>
          </a:xfrm>
        </p:grpSpPr>
        <p:sp>
          <p:nvSpPr>
            <p:cNvPr id="33800" name="Rectangle 13"/>
            <p:cNvSpPr>
              <a:spLocks noChangeArrowheads="1"/>
            </p:cNvSpPr>
            <p:nvPr/>
          </p:nvSpPr>
          <p:spPr bwMode="auto">
            <a:xfrm>
              <a:off x="1809" y="2574"/>
              <a:ext cx="2188" cy="1440"/>
            </a:xfrm>
            <a:prstGeom prst="rect">
              <a:avLst/>
            </a:prstGeom>
            <a:solidFill>
              <a:schemeClr val="bg1"/>
            </a:solidFill>
            <a:ln w="9525">
              <a:solidFill>
                <a:schemeClr val="tx1"/>
              </a:solidFill>
              <a:miter lim="800000"/>
              <a:headEnd/>
              <a:tailEnd/>
            </a:ln>
          </p:spPr>
          <p:txBody>
            <a:bodyPr wrap="none" anchorCtr="1"/>
            <a:lstStyle/>
            <a:p>
              <a:pPr algn="ctr">
                <a:spcBef>
                  <a:spcPct val="30000"/>
                </a:spcBef>
              </a:pPr>
              <a:r>
                <a:rPr lang="en-US" sz="2000" b="1">
                  <a:latin typeface="Times New Roman" pitchFamily="18" charset="0"/>
                </a:rPr>
                <a:t>Congress</a:t>
              </a:r>
            </a:p>
          </p:txBody>
        </p:sp>
        <p:sp>
          <p:nvSpPr>
            <p:cNvPr id="33801" name="Rectangle 14"/>
            <p:cNvSpPr>
              <a:spLocks noChangeArrowheads="1"/>
            </p:cNvSpPr>
            <p:nvPr/>
          </p:nvSpPr>
          <p:spPr bwMode="auto">
            <a:xfrm>
              <a:off x="1921" y="3023"/>
              <a:ext cx="864" cy="927"/>
            </a:xfrm>
            <a:prstGeom prst="rect">
              <a:avLst/>
            </a:prstGeom>
            <a:solidFill>
              <a:schemeClr val="accent2"/>
            </a:solidFill>
            <a:ln w="9525">
              <a:solidFill>
                <a:schemeClr val="tx1"/>
              </a:solidFill>
              <a:miter lim="800000"/>
              <a:headEnd/>
              <a:tailEnd/>
            </a:ln>
          </p:spPr>
          <p:txBody>
            <a:bodyPr wrap="none" anchorCtr="1"/>
            <a:lstStyle/>
            <a:p>
              <a:pPr algn="ctr">
                <a:spcBef>
                  <a:spcPct val="30000"/>
                </a:spcBef>
              </a:pPr>
              <a:r>
                <a:rPr lang="en-US" sz="2000" b="1">
                  <a:solidFill>
                    <a:schemeClr val="bg1"/>
                  </a:solidFill>
                  <a:latin typeface="Times New Roman" pitchFamily="18" charset="0"/>
                </a:rPr>
                <a:t>House</a:t>
              </a:r>
            </a:p>
          </p:txBody>
        </p:sp>
        <p:sp>
          <p:nvSpPr>
            <p:cNvPr id="33802" name="Rectangle 15"/>
            <p:cNvSpPr>
              <a:spLocks noChangeArrowheads="1"/>
            </p:cNvSpPr>
            <p:nvPr/>
          </p:nvSpPr>
          <p:spPr bwMode="auto">
            <a:xfrm>
              <a:off x="3029" y="3022"/>
              <a:ext cx="864" cy="927"/>
            </a:xfrm>
            <a:prstGeom prst="rect">
              <a:avLst/>
            </a:prstGeom>
            <a:solidFill>
              <a:srgbClr val="FF0000"/>
            </a:solidFill>
            <a:ln w="9525">
              <a:solidFill>
                <a:schemeClr val="tx1"/>
              </a:solidFill>
              <a:miter lim="800000"/>
              <a:headEnd/>
              <a:tailEnd/>
            </a:ln>
          </p:spPr>
          <p:txBody>
            <a:bodyPr wrap="none" anchorCtr="1"/>
            <a:lstStyle/>
            <a:p>
              <a:pPr algn="ctr">
                <a:spcBef>
                  <a:spcPct val="30000"/>
                </a:spcBef>
              </a:pPr>
              <a:r>
                <a:rPr lang="en-US" sz="2000" b="1">
                  <a:solidFill>
                    <a:schemeClr val="bg1"/>
                  </a:solidFill>
                  <a:latin typeface="Times New Roman" pitchFamily="18" charset="0"/>
                </a:rPr>
                <a:t>Senate</a:t>
              </a:r>
            </a:p>
          </p:txBody>
        </p:sp>
        <p:sp>
          <p:nvSpPr>
            <p:cNvPr id="33803" name="Rectangle 16"/>
            <p:cNvSpPr>
              <a:spLocks noChangeArrowheads="1"/>
            </p:cNvSpPr>
            <p:nvPr/>
          </p:nvSpPr>
          <p:spPr bwMode="auto">
            <a:xfrm>
              <a:off x="2037" y="3611"/>
              <a:ext cx="633" cy="284"/>
            </a:xfrm>
            <a:prstGeom prst="rect">
              <a:avLst/>
            </a:prstGeom>
            <a:solidFill>
              <a:schemeClr val="hlink"/>
            </a:solidFill>
            <a:ln w="9525">
              <a:solidFill>
                <a:schemeClr val="tx1"/>
              </a:solidFill>
              <a:miter lim="800000"/>
              <a:headEnd/>
              <a:tailEnd/>
            </a:ln>
          </p:spPr>
          <p:txBody>
            <a:bodyPr wrap="none" anchor="ctr"/>
            <a:lstStyle/>
            <a:p>
              <a:pPr algn="ctr">
                <a:spcBef>
                  <a:spcPct val="30000"/>
                </a:spcBef>
              </a:pPr>
              <a:r>
                <a:rPr lang="en-US" sz="1600" b="1">
                  <a:latin typeface="Times New Roman" pitchFamily="18" charset="0"/>
                </a:rPr>
                <a:t>Approps</a:t>
              </a:r>
            </a:p>
          </p:txBody>
        </p:sp>
        <p:sp>
          <p:nvSpPr>
            <p:cNvPr id="33804" name="Rectangle 17"/>
            <p:cNvSpPr>
              <a:spLocks noChangeArrowheads="1"/>
            </p:cNvSpPr>
            <p:nvPr/>
          </p:nvSpPr>
          <p:spPr bwMode="auto">
            <a:xfrm>
              <a:off x="3145" y="3598"/>
              <a:ext cx="633" cy="284"/>
            </a:xfrm>
            <a:prstGeom prst="rect">
              <a:avLst/>
            </a:prstGeom>
            <a:solidFill>
              <a:srgbClr val="FF9999"/>
            </a:solidFill>
            <a:ln w="9525">
              <a:solidFill>
                <a:schemeClr val="tx1"/>
              </a:solidFill>
              <a:miter lim="800000"/>
              <a:headEnd/>
              <a:tailEnd/>
            </a:ln>
          </p:spPr>
          <p:txBody>
            <a:bodyPr wrap="none" anchor="ctr"/>
            <a:lstStyle/>
            <a:p>
              <a:pPr algn="ctr">
                <a:spcBef>
                  <a:spcPct val="30000"/>
                </a:spcBef>
              </a:pPr>
              <a:r>
                <a:rPr lang="en-US" sz="1600" b="1">
                  <a:latin typeface="Times New Roman" pitchFamily="18" charset="0"/>
                </a:rPr>
                <a:t>Approps</a:t>
              </a:r>
            </a:p>
          </p:txBody>
        </p:sp>
      </p:grpSp>
      <p:sp>
        <p:nvSpPr>
          <p:cNvPr id="33799" name="AutoShape 18"/>
          <p:cNvSpPr>
            <a:spLocks noChangeArrowheads="1"/>
          </p:cNvSpPr>
          <p:nvPr/>
        </p:nvSpPr>
        <p:spPr bwMode="auto">
          <a:xfrm>
            <a:off x="6735763" y="3879850"/>
            <a:ext cx="1109662" cy="16271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3623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096" y="0"/>
                </a:moveTo>
                <a:lnTo>
                  <a:pt x="8591" y="7200"/>
                </a:lnTo>
                <a:lnTo>
                  <a:pt x="11677" y="7200"/>
                </a:lnTo>
                <a:lnTo>
                  <a:pt x="11677" y="13623"/>
                </a:lnTo>
                <a:lnTo>
                  <a:pt x="0" y="13623"/>
                </a:lnTo>
                <a:lnTo>
                  <a:pt x="0" y="21600"/>
                </a:lnTo>
                <a:lnTo>
                  <a:pt x="18514" y="21600"/>
                </a:lnTo>
                <a:lnTo>
                  <a:pt x="18514" y="7200"/>
                </a:lnTo>
                <a:lnTo>
                  <a:pt x="21600" y="7200"/>
                </a:lnTo>
                <a:lnTo>
                  <a:pt x="15096" y="0"/>
                </a:lnTo>
                <a:close/>
              </a:path>
            </a:pathLst>
          </a:custGeom>
          <a:noFill/>
          <a:ln w="38100">
            <a:solidFill>
              <a:srgbClr val="009900"/>
            </a:solidFill>
            <a:miter lim="800000"/>
            <a:headEnd/>
            <a:tailEnd/>
          </a:ln>
        </p:spPr>
        <p:txBody>
          <a:bodyPr wrap="none" anchor="ctr"/>
          <a:lstStyle/>
          <a:p>
            <a:pPr algn="ctr">
              <a:spcBef>
                <a:spcPct val="30000"/>
              </a:spcBef>
            </a:pPr>
            <a:r>
              <a:rPr lang="en-US" sz="1400" b="1">
                <a:latin typeface="Times New Roman" pitchFamily="18" charset="0"/>
              </a:rPr>
              <a:t>Bills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292100" y="0"/>
            <a:ext cx="8509000" cy="6173788"/>
          </a:xfrm>
          <a:prstGeom prst="rect">
            <a:avLst/>
          </a:prstGeom>
          <a:solidFill>
            <a:srgbClr val="CCECFF"/>
          </a:solidFill>
          <a:ln w="9525">
            <a:solidFill>
              <a:schemeClr val="tx1"/>
            </a:solidFill>
            <a:miter lim="800000"/>
            <a:headEnd/>
            <a:tailEnd/>
          </a:ln>
        </p:spPr>
        <p:txBody>
          <a:bodyPr wrap="none" anchor="ctr"/>
          <a:lstStyle/>
          <a:p>
            <a:endParaRPr lang="en-US"/>
          </a:p>
        </p:txBody>
      </p:sp>
      <p:sp>
        <p:nvSpPr>
          <p:cNvPr id="34819" name="Text Box 3"/>
          <p:cNvSpPr txBox="1">
            <a:spLocks noChangeArrowheads="1"/>
          </p:cNvSpPr>
          <p:nvPr/>
        </p:nvSpPr>
        <p:spPr bwMode="auto">
          <a:xfrm>
            <a:off x="1228725" y="539750"/>
            <a:ext cx="6688138" cy="609600"/>
          </a:xfrm>
          <a:prstGeom prst="rect">
            <a:avLst/>
          </a:prstGeom>
          <a:noFill/>
          <a:ln w="9525">
            <a:noFill/>
            <a:miter lim="800000"/>
            <a:headEnd/>
            <a:tailEnd/>
          </a:ln>
        </p:spPr>
        <p:txBody>
          <a:bodyPr anchor="ctr">
            <a:spAutoFit/>
          </a:bodyPr>
          <a:lstStyle/>
          <a:p>
            <a:pPr marL="342900" indent="-342900" algn="ctr">
              <a:spcBef>
                <a:spcPct val="50000"/>
              </a:spcBef>
            </a:pPr>
            <a:r>
              <a:rPr lang="en-US" sz="3400" b="1">
                <a:latin typeface="Times New Roman" pitchFamily="18" charset="0"/>
              </a:rPr>
              <a:t>The Budget Process</a:t>
            </a:r>
          </a:p>
        </p:txBody>
      </p:sp>
      <p:grpSp>
        <p:nvGrpSpPr>
          <p:cNvPr id="34820" name="Group 4"/>
          <p:cNvGrpSpPr>
            <a:grpSpLocks/>
          </p:cNvGrpSpPr>
          <p:nvPr/>
        </p:nvGrpSpPr>
        <p:grpSpPr bwMode="auto">
          <a:xfrm>
            <a:off x="533400" y="1330325"/>
            <a:ext cx="2833688" cy="2286000"/>
            <a:chOff x="633" y="1025"/>
            <a:chExt cx="1785" cy="1440"/>
          </a:xfrm>
        </p:grpSpPr>
        <p:sp>
          <p:nvSpPr>
            <p:cNvPr id="34832" name="Rectangle 5"/>
            <p:cNvSpPr>
              <a:spLocks noChangeArrowheads="1"/>
            </p:cNvSpPr>
            <p:nvPr/>
          </p:nvSpPr>
          <p:spPr bwMode="auto">
            <a:xfrm>
              <a:off x="633" y="1025"/>
              <a:ext cx="1785" cy="1440"/>
            </a:xfrm>
            <a:prstGeom prst="rect">
              <a:avLst/>
            </a:prstGeom>
            <a:solidFill>
              <a:srgbClr val="FFFFCC"/>
            </a:solidFill>
            <a:ln w="9525">
              <a:solidFill>
                <a:schemeClr val="tx1"/>
              </a:solidFill>
              <a:miter lim="800000"/>
              <a:headEnd/>
              <a:tailEnd/>
            </a:ln>
          </p:spPr>
          <p:txBody>
            <a:bodyPr wrap="none" anchorCtr="1"/>
            <a:lstStyle/>
            <a:p>
              <a:pPr algn="ctr">
                <a:spcBef>
                  <a:spcPct val="30000"/>
                </a:spcBef>
              </a:pPr>
              <a:r>
                <a:rPr lang="en-US" sz="2000" b="1">
                  <a:latin typeface="Times New Roman" pitchFamily="18" charset="0"/>
                </a:rPr>
                <a:t>Department of Energy</a:t>
              </a:r>
            </a:p>
          </p:txBody>
        </p:sp>
        <p:sp>
          <p:nvSpPr>
            <p:cNvPr id="34833" name="Rectangle 6"/>
            <p:cNvSpPr>
              <a:spLocks noChangeAspect="1" noChangeArrowheads="1"/>
            </p:cNvSpPr>
            <p:nvPr/>
          </p:nvSpPr>
          <p:spPr bwMode="auto">
            <a:xfrm>
              <a:off x="763" y="1803"/>
              <a:ext cx="489" cy="465"/>
            </a:xfrm>
            <a:prstGeom prst="rect">
              <a:avLst/>
            </a:prstGeom>
            <a:solidFill>
              <a:srgbClr val="FFFF00"/>
            </a:solidFill>
            <a:ln w="9525">
              <a:solidFill>
                <a:schemeClr val="tx1"/>
              </a:solidFill>
              <a:miter lim="800000"/>
              <a:headEnd/>
              <a:tailEnd/>
            </a:ln>
          </p:spPr>
          <p:txBody>
            <a:bodyPr wrap="none" anchor="ctr"/>
            <a:lstStyle/>
            <a:p>
              <a:pPr algn="ctr">
                <a:spcBef>
                  <a:spcPct val="30000"/>
                </a:spcBef>
              </a:pPr>
              <a:r>
                <a:rPr lang="en-US" sz="1200" b="1">
                  <a:latin typeface="Times New Roman" pitchFamily="18" charset="0"/>
                </a:rPr>
                <a:t>Science</a:t>
              </a:r>
            </a:p>
          </p:txBody>
        </p:sp>
        <p:sp>
          <p:nvSpPr>
            <p:cNvPr id="34834" name="Rectangle 7"/>
            <p:cNvSpPr>
              <a:spLocks noChangeAspect="1" noChangeArrowheads="1"/>
            </p:cNvSpPr>
            <p:nvPr/>
          </p:nvSpPr>
          <p:spPr bwMode="auto">
            <a:xfrm>
              <a:off x="1310" y="1803"/>
              <a:ext cx="489" cy="465"/>
            </a:xfrm>
            <a:prstGeom prst="rect">
              <a:avLst/>
            </a:prstGeom>
            <a:solidFill>
              <a:srgbClr val="FFFF00"/>
            </a:solidFill>
            <a:ln w="9525">
              <a:solidFill>
                <a:schemeClr val="tx1"/>
              </a:solidFill>
              <a:miter lim="800000"/>
              <a:headEnd/>
              <a:tailEnd/>
            </a:ln>
          </p:spPr>
          <p:txBody>
            <a:bodyPr wrap="none" anchor="ctr"/>
            <a:lstStyle/>
            <a:p>
              <a:pPr algn="ctr">
                <a:spcBef>
                  <a:spcPct val="30000"/>
                </a:spcBef>
              </a:pPr>
              <a:r>
                <a:rPr lang="en-US" sz="1200" b="1">
                  <a:latin typeface="Times New Roman" pitchFamily="18" charset="0"/>
                </a:rPr>
                <a:t>Fossil</a:t>
              </a:r>
            </a:p>
            <a:p>
              <a:pPr algn="ctr">
                <a:spcBef>
                  <a:spcPct val="30000"/>
                </a:spcBef>
              </a:pPr>
              <a:r>
                <a:rPr lang="en-US" sz="1200" b="1">
                  <a:latin typeface="Times New Roman" pitchFamily="18" charset="0"/>
                </a:rPr>
                <a:t>Energy</a:t>
              </a:r>
            </a:p>
          </p:txBody>
        </p:sp>
        <p:sp>
          <p:nvSpPr>
            <p:cNvPr id="34835" name="Rectangle 8"/>
            <p:cNvSpPr>
              <a:spLocks noChangeAspect="1" noChangeArrowheads="1"/>
            </p:cNvSpPr>
            <p:nvPr/>
          </p:nvSpPr>
          <p:spPr bwMode="auto">
            <a:xfrm>
              <a:off x="1864" y="1803"/>
              <a:ext cx="489" cy="465"/>
            </a:xfrm>
            <a:prstGeom prst="rect">
              <a:avLst/>
            </a:prstGeom>
            <a:solidFill>
              <a:srgbClr val="FFFF00"/>
            </a:solidFill>
            <a:ln w="9525">
              <a:solidFill>
                <a:schemeClr val="tx1"/>
              </a:solidFill>
              <a:miter lim="800000"/>
              <a:headEnd/>
              <a:tailEnd/>
            </a:ln>
          </p:spPr>
          <p:txBody>
            <a:bodyPr wrap="none" anchor="ctr"/>
            <a:lstStyle/>
            <a:p>
              <a:pPr algn="ctr">
                <a:spcBef>
                  <a:spcPct val="30000"/>
                </a:spcBef>
              </a:pPr>
              <a:r>
                <a:rPr lang="en-US" sz="1200" b="1">
                  <a:latin typeface="Times New Roman" pitchFamily="18" charset="0"/>
                </a:rPr>
                <a:t>NNSA</a:t>
              </a:r>
            </a:p>
          </p:txBody>
        </p:sp>
      </p:grpSp>
      <p:grpSp>
        <p:nvGrpSpPr>
          <p:cNvPr id="34821" name="Group 9"/>
          <p:cNvGrpSpPr>
            <a:grpSpLocks/>
          </p:cNvGrpSpPr>
          <p:nvPr/>
        </p:nvGrpSpPr>
        <p:grpSpPr bwMode="auto">
          <a:xfrm>
            <a:off x="5721350" y="1331913"/>
            <a:ext cx="2833688" cy="2286000"/>
            <a:chOff x="3604" y="839"/>
            <a:chExt cx="1785" cy="1440"/>
          </a:xfrm>
        </p:grpSpPr>
        <p:sp>
          <p:nvSpPr>
            <p:cNvPr id="34830" name="Rectangle 10"/>
            <p:cNvSpPr>
              <a:spLocks noChangeArrowheads="1"/>
            </p:cNvSpPr>
            <p:nvPr/>
          </p:nvSpPr>
          <p:spPr bwMode="auto">
            <a:xfrm>
              <a:off x="3604" y="839"/>
              <a:ext cx="1785" cy="1440"/>
            </a:xfrm>
            <a:prstGeom prst="rect">
              <a:avLst/>
            </a:prstGeom>
            <a:solidFill>
              <a:srgbClr val="66FF99"/>
            </a:solidFill>
            <a:ln w="9525">
              <a:solidFill>
                <a:schemeClr val="tx1"/>
              </a:solidFill>
              <a:miter lim="800000"/>
              <a:headEnd/>
              <a:tailEnd/>
            </a:ln>
          </p:spPr>
          <p:txBody>
            <a:bodyPr wrap="none" anchorCtr="1"/>
            <a:lstStyle/>
            <a:p>
              <a:pPr algn="ctr">
                <a:spcBef>
                  <a:spcPct val="30000"/>
                </a:spcBef>
              </a:pPr>
              <a:r>
                <a:rPr lang="en-US" sz="2000" b="1">
                  <a:latin typeface="Times New Roman" pitchFamily="18" charset="0"/>
                </a:rPr>
                <a:t>White House</a:t>
              </a:r>
            </a:p>
          </p:txBody>
        </p:sp>
        <p:sp>
          <p:nvSpPr>
            <p:cNvPr id="34831" name="Text Box 11"/>
            <p:cNvSpPr txBox="1">
              <a:spLocks noChangeArrowheads="1"/>
            </p:cNvSpPr>
            <p:nvPr/>
          </p:nvSpPr>
          <p:spPr bwMode="auto">
            <a:xfrm>
              <a:off x="4180" y="1483"/>
              <a:ext cx="633" cy="633"/>
            </a:xfrm>
            <a:prstGeom prst="rect">
              <a:avLst/>
            </a:prstGeom>
            <a:solidFill>
              <a:srgbClr val="CCFFCC"/>
            </a:solidFill>
            <a:ln w="12700">
              <a:solidFill>
                <a:schemeClr val="tx1"/>
              </a:solidFill>
              <a:miter lim="800000"/>
              <a:headEnd/>
              <a:tailEnd/>
            </a:ln>
          </p:spPr>
          <p:txBody>
            <a:bodyPr lIns="45720" rIns="45720"/>
            <a:lstStyle/>
            <a:p>
              <a:pPr algn="ctr"/>
              <a:endParaRPr lang="en-US" sz="1800" b="1">
                <a:latin typeface="Arial" charset="0"/>
              </a:endParaRPr>
            </a:p>
            <a:p>
              <a:pPr algn="ctr"/>
              <a:r>
                <a:rPr lang="en-US" sz="1800" b="1">
                  <a:latin typeface="Arial" charset="0"/>
                </a:rPr>
                <a:t>OMB</a:t>
              </a:r>
            </a:p>
          </p:txBody>
        </p:sp>
      </p:grpSp>
      <p:grpSp>
        <p:nvGrpSpPr>
          <p:cNvPr id="34822" name="Group 12"/>
          <p:cNvGrpSpPr>
            <a:grpSpLocks/>
          </p:cNvGrpSpPr>
          <p:nvPr/>
        </p:nvGrpSpPr>
        <p:grpSpPr bwMode="auto">
          <a:xfrm>
            <a:off x="2871788" y="4086225"/>
            <a:ext cx="3473450" cy="2286000"/>
            <a:chOff x="1809" y="2574"/>
            <a:chExt cx="2188" cy="1440"/>
          </a:xfrm>
        </p:grpSpPr>
        <p:sp>
          <p:nvSpPr>
            <p:cNvPr id="34825" name="Rectangle 13"/>
            <p:cNvSpPr>
              <a:spLocks noChangeArrowheads="1"/>
            </p:cNvSpPr>
            <p:nvPr/>
          </p:nvSpPr>
          <p:spPr bwMode="auto">
            <a:xfrm>
              <a:off x="1809" y="2574"/>
              <a:ext cx="2188" cy="1440"/>
            </a:xfrm>
            <a:prstGeom prst="rect">
              <a:avLst/>
            </a:prstGeom>
            <a:solidFill>
              <a:schemeClr val="bg1"/>
            </a:solidFill>
            <a:ln w="9525">
              <a:solidFill>
                <a:schemeClr val="tx1"/>
              </a:solidFill>
              <a:miter lim="800000"/>
              <a:headEnd/>
              <a:tailEnd/>
            </a:ln>
          </p:spPr>
          <p:txBody>
            <a:bodyPr wrap="none" anchorCtr="1"/>
            <a:lstStyle/>
            <a:p>
              <a:pPr algn="ctr">
                <a:spcBef>
                  <a:spcPct val="30000"/>
                </a:spcBef>
              </a:pPr>
              <a:r>
                <a:rPr lang="en-US" sz="2000" b="1">
                  <a:latin typeface="Times New Roman" pitchFamily="18" charset="0"/>
                </a:rPr>
                <a:t>Congress</a:t>
              </a:r>
            </a:p>
          </p:txBody>
        </p:sp>
        <p:sp>
          <p:nvSpPr>
            <p:cNvPr id="34826" name="Rectangle 14"/>
            <p:cNvSpPr>
              <a:spLocks noChangeArrowheads="1"/>
            </p:cNvSpPr>
            <p:nvPr/>
          </p:nvSpPr>
          <p:spPr bwMode="auto">
            <a:xfrm>
              <a:off x="1921" y="3023"/>
              <a:ext cx="864" cy="927"/>
            </a:xfrm>
            <a:prstGeom prst="rect">
              <a:avLst/>
            </a:prstGeom>
            <a:solidFill>
              <a:schemeClr val="accent2"/>
            </a:solidFill>
            <a:ln w="9525">
              <a:solidFill>
                <a:schemeClr val="tx1"/>
              </a:solidFill>
              <a:miter lim="800000"/>
              <a:headEnd/>
              <a:tailEnd/>
            </a:ln>
          </p:spPr>
          <p:txBody>
            <a:bodyPr wrap="none" anchorCtr="1"/>
            <a:lstStyle/>
            <a:p>
              <a:pPr algn="ctr">
                <a:spcBef>
                  <a:spcPct val="30000"/>
                </a:spcBef>
              </a:pPr>
              <a:r>
                <a:rPr lang="en-US" sz="2000" b="1">
                  <a:solidFill>
                    <a:schemeClr val="bg1"/>
                  </a:solidFill>
                  <a:latin typeface="Times New Roman" pitchFamily="18" charset="0"/>
                </a:rPr>
                <a:t>House</a:t>
              </a:r>
            </a:p>
          </p:txBody>
        </p:sp>
        <p:sp>
          <p:nvSpPr>
            <p:cNvPr id="34827" name="Rectangle 15"/>
            <p:cNvSpPr>
              <a:spLocks noChangeArrowheads="1"/>
            </p:cNvSpPr>
            <p:nvPr/>
          </p:nvSpPr>
          <p:spPr bwMode="auto">
            <a:xfrm>
              <a:off x="3029" y="3022"/>
              <a:ext cx="864" cy="927"/>
            </a:xfrm>
            <a:prstGeom prst="rect">
              <a:avLst/>
            </a:prstGeom>
            <a:solidFill>
              <a:srgbClr val="FF0000"/>
            </a:solidFill>
            <a:ln w="9525">
              <a:solidFill>
                <a:schemeClr val="tx1"/>
              </a:solidFill>
              <a:miter lim="800000"/>
              <a:headEnd/>
              <a:tailEnd/>
            </a:ln>
          </p:spPr>
          <p:txBody>
            <a:bodyPr wrap="none" anchorCtr="1"/>
            <a:lstStyle/>
            <a:p>
              <a:pPr algn="ctr">
                <a:spcBef>
                  <a:spcPct val="30000"/>
                </a:spcBef>
              </a:pPr>
              <a:r>
                <a:rPr lang="en-US" sz="2000" b="1">
                  <a:solidFill>
                    <a:schemeClr val="bg1"/>
                  </a:solidFill>
                  <a:latin typeface="Times New Roman" pitchFamily="18" charset="0"/>
                </a:rPr>
                <a:t>Senate</a:t>
              </a:r>
            </a:p>
          </p:txBody>
        </p:sp>
        <p:sp>
          <p:nvSpPr>
            <p:cNvPr id="34828" name="Rectangle 16"/>
            <p:cNvSpPr>
              <a:spLocks noChangeArrowheads="1"/>
            </p:cNvSpPr>
            <p:nvPr/>
          </p:nvSpPr>
          <p:spPr bwMode="auto">
            <a:xfrm>
              <a:off x="2037" y="3611"/>
              <a:ext cx="633" cy="284"/>
            </a:xfrm>
            <a:prstGeom prst="rect">
              <a:avLst/>
            </a:prstGeom>
            <a:solidFill>
              <a:schemeClr val="hlink"/>
            </a:solidFill>
            <a:ln w="9525">
              <a:solidFill>
                <a:schemeClr val="tx1"/>
              </a:solidFill>
              <a:miter lim="800000"/>
              <a:headEnd/>
              <a:tailEnd/>
            </a:ln>
          </p:spPr>
          <p:txBody>
            <a:bodyPr wrap="none" anchor="ctr"/>
            <a:lstStyle/>
            <a:p>
              <a:pPr algn="ctr">
                <a:spcBef>
                  <a:spcPct val="30000"/>
                </a:spcBef>
              </a:pPr>
              <a:r>
                <a:rPr lang="en-US" sz="1600" b="1">
                  <a:latin typeface="Times New Roman" pitchFamily="18" charset="0"/>
                </a:rPr>
                <a:t>Approps</a:t>
              </a:r>
            </a:p>
          </p:txBody>
        </p:sp>
        <p:sp>
          <p:nvSpPr>
            <p:cNvPr id="34829" name="Rectangle 17"/>
            <p:cNvSpPr>
              <a:spLocks noChangeArrowheads="1"/>
            </p:cNvSpPr>
            <p:nvPr/>
          </p:nvSpPr>
          <p:spPr bwMode="auto">
            <a:xfrm>
              <a:off x="3145" y="3598"/>
              <a:ext cx="633" cy="284"/>
            </a:xfrm>
            <a:prstGeom prst="rect">
              <a:avLst/>
            </a:prstGeom>
            <a:solidFill>
              <a:srgbClr val="FF9999"/>
            </a:solidFill>
            <a:ln w="9525">
              <a:solidFill>
                <a:schemeClr val="tx1"/>
              </a:solidFill>
              <a:miter lim="800000"/>
              <a:headEnd/>
              <a:tailEnd/>
            </a:ln>
          </p:spPr>
          <p:txBody>
            <a:bodyPr wrap="none" anchor="ctr"/>
            <a:lstStyle/>
            <a:p>
              <a:pPr algn="ctr">
                <a:spcBef>
                  <a:spcPct val="30000"/>
                </a:spcBef>
              </a:pPr>
              <a:r>
                <a:rPr lang="en-US" sz="1600" b="1">
                  <a:latin typeface="Times New Roman" pitchFamily="18" charset="0"/>
                </a:rPr>
                <a:t>Approps</a:t>
              </a:r>
            </a:p>
          </p:txBody>
        </p:sp>
      </p:grpSp>
      <p:sp>
        <p:nvSpPr>
          <p:cNvPr id="34823" name="AutoShape 18"/>
          <p:cNvSpPr>
            <a:spLocks noChangeArrowheads="1"/>
          </p:cNvSpPr>
          <p:nvPr/>
        </p:nvSpPr>
        <p:spPr bwMode="auto">
          <a:xfrm>
            <a:off x="3592513" y="2197100"/>
            <a:ext cx="1922462" cy="554038"/>
          </a:xfrm>
          <a:prstGeom prst="leftArrow">
            <a:avLst>
              <a:gd name="adj1" fmla="val 50000"/>
              <a:gd name="adj2" fmla="val 86748"/>
            </a:avLst>
          </a:prstGeom>
          <a:noFill/>
          <a:ln w="38100">
            <a:solidFill>
              <a:srgbClr val="009900"/>
            </a:solidFill>
            <a:miter lim="800000"/>
            <a:headEnd/>
            <a:tailEnd/>
          </a:ln>
        </p:spPr>
        <p:txBody>
          <a:bodyPr wrap="none" anchor="ctr"/>
          <a:lstStyle/>
          <a:p>
            <a:pPr algn="ctr">
              <a:spcBef>
                <a:spcPct val="30000"/>
              </a:spcBef>
            </a:pPr>
            <a:r>
              <a:rPr lang="en-US" sz="1400" b="1">
                <a:latin typeface="Times New Roman" pitchFamily="18" charset="0"/>
              </a:rPr>
              <a:t>Apportionment</a:t>
            </a:r>
          </a:p>
        </p:txBody>
      </p:sp>
      <p:sp>
        <p:nvSpPr>
          <p:cNvPr id="34824" name="Text Box 19"/>
          <p:cNvSpPr txBox="1">
            <a:spLocks noChangeArrowheads="1"/>
          </p:cNvSpPr>
          <p:nvPr/>
        </p:nvSpPr>
        <p:spPr bwMode="auto">
          <a:xfrm>
            <a:off x="4191000" y="2771775"/>
            <a:ext cx="865188" cy="519113"/>
          </a:xfrm>
          <a:prstGeom prst="rect">
            <a:avLst/>
          </a:prstGeom>
          <a:noFill/>
          <a:ln w="9525">
            <a:noFill/>
            <a:miter lim="800000"/>
            <a:headEnd/>
            <a:tailEnd/>
          </a:ln>
        </p:spPr>
        <p:txBody>
          <a:bodyPr anchor="ctr">
            <a:spAutoFit/>
          </a:bodyPr>
          <a:lstStyle/>
          <a:p>
            <a:pPr algn="ctr">
              <a:spcBef>
                <a:spcPct val="50000"/>
              </a:spcBef>
            </a:pPr>
            <a:r>
              <a:rPr lang="en-US" sz="2800" b="1">
                <a:solidFill>
                  <a:srgbClr val="009900"/>
                </a:solidFill>
                <a:latin typeface="Times New Roman" pitchFamily="18" charset="0"/>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p:cNvPicPr>
            <a:picLocks noChangeAspect="1" noChangeArrowheads="1"/>
          </p:cNvPicPr>
          <p:nvPr/>
        </p:nvPicPr>
        <p:blipFill>
          <a:blip r:embed="rId3" cstate="print"/>
          <a:srcRect/>
          <a:stretch>
            <a:fillRect/>
          </a:stretch>
        </p:blipFill>
        <p:spPr bwMode="auto">
          <a:xfrm>
            <a:off x="25400" y="9525"/>
            <a:ext cx="900113" cy="5641975"/>
          </a:xfrm>
          <a:prstGeom prst="rect">
            <a:avLst/>
          </a:prstGeom>
          <a:noFill/>
          <a:ln w="12700">
            <a:noFill/>
            <a:miter lim="800000"/>
            <a:headEnd/>
            <a:tailEnd/>
          </a:ln>
        </p:spPr>
      </p:pic>
      <p:sp>
        <p:nvSpPr>
          <p:cNvPr id="22531" name="TextBox 3"/>
          <p:cNvSpPr txBox="1">
            <a:spLocks noChangeArrowheads="1"/>
          </p:cNvSpPr>
          <p:nvPr/>
        </p:nvSpPr>
        <p:spPr bwMode="auto">
          <a:xfrm>
            <a:off x="952500" y="355600"/>
            <a:ext cx="8191500" cy="5693866"/>
          </a:xfrm>
          <a:prstGeom prst="rect">
            <a:avLst/>
          </a:prstGeom>
          <a:noFill/>
          <a:ln w="9525">
            <a:noFill/>
            <a:miter lim="800000"/>
            <a:headEnd/>
            <a:tailEnd/>
          </a:ln>
        </p:spPr>
        <p:txBody>
          <a:bodyPr>
            <a:spAutoFit/>
          </a:bodyPr>
          <a:lstStyle/>
          <a:p>
            <a:r>
              <a:rPr lang="en-US" sz="3600" b="1" dirty="0">
                <a:solidFill>
                  <a:srgbClr val="C00000"/>
                </a:solidFill>
                <a:latin typeface="Comic Sans MS" pitchFamily="66" charset="0"/>
              </a:rPr>
              <a:t>Glossary of Federal Budget Terms</a:t>
            </a:r>
          </a:p>
          <a:p>
            <a:endParaRPr lang="en-US" sz="2400" b="1" dirty="0">
              <a:solidFill>
                <a:srgbClr val="1C9903"/>
              </a:solidFill>
              <a:latin typeface="Comic Sans MS" pitchFamily="66" charset="0"/>
            </a:endParaRPr>
          </a:p>
          <a:p>
            <a:r>
              <a:rPr lang="en-US" sz="2600" b="1" u="sng" dirty="0">
                <a:solidFill>
                  <a:srgbClr val="C00000"/>
                </a:solidFill>
                <a:latin typeface="Comic Sans MS" pitchFamily="66" charset="0"/>
              </a:rPr>
              <a:t>Gross Domestic Product (GDP</a:t>
            </a:r>
            <a:r>
              <a:rPr lang="en-US" sz="2600" b="1" u="sng" dirty="0" smtClean="0">
                <a:solidFill>
                  <a:srgbClr val="C00000"/>
                </a:solidFill>
                <a:latin typeface="Comic Sans MS" pitchFamily="66" charset="0"/>
              </a:rPr>
              <a:t>)</a:t>
            </a:r>
            <a:r>
              <a:rPr lang="en-US" sz="2600" b="1" dirty="0" smtClean="0">
                <a:solidFill>
                  <a:srgbClr val="C00000"/>
                </a:solidFill>
                <a:latin typeface="Comic Sans MS" pitchFamily="66" charset="0"/>
              </a:rPr>
              <a:t>:</a:t>
            </a:r>
            <a:r>
              <a:rPr lang="en-US" sz="2600" dirty="0">
                <a:solidFill>
                  <a:srgbClr val="C00000"/>
                </a:solidFill>
                <a:latin typeface="Comic Sans MS" pitchFamily="66" charset="0"/>
              </a:rPr>
              <a:t> </a:t>
            </a:r>
            <a:r>
              <a:rPr lang="en-US" sz="2600" dirty="0" smtClean="0">
                <a:solidFill>
                  <a:srgbClr val="C00000"/>
                </a:solidFill>
                <a:latin typeface="Comic Sans MS" pitchFamily="66" charset="0"/>
              </a:rPr>
              <a:t> </a:t>
            </a:r>
            <a:r>
              <a:rPr lang="en-US" sz="2600" dirty="0" smtClean="0">
                <a:latin typeface="Comic Sans MS" pitchFamily="66" charset="0"/>
              </a:rPr>
              <a:t>The </a:t>
            </a:r>
            <a:r>
              <a:rPr lang="en-US" sz="2600" dirty="0">
                <a:latin typeface="Comic Sans MS" pitchFamily="66" charset="0"/>
              </a:rPr>
              <a:t>value of all finished goods and services produced in a country during a given period </a:t>
            </a:r>
            <a:r>
              <a:rPr lang="en-US" sz="2600" dirty="0" smtClean="0">
                <a:latin typeface="Comic Sans MS" pitchFamily="66" charset="0"/>
              </a:rPr>
              <a:t>- usually </a:t>
            </a:r>
            <a:r>
              <a:rPr lang="en-US" sz="2600" dirty="0">
                <a:latin typeface="Comic Sans MS" pitchFamily="66" charset="0"/>
              </a:rPr>
              <a:t>a</a:t>
            </a:r>
            <a:r>
              <a:rPr lang="en-US" sz="2600" dirty="0" smtClean="0">
                <a:latin typeface="Comic Sans MS" pitchFamily="66" charset="0"/>
              </a:rPr>
              <a:t> </a:t>
            </a:r>
            <a:r>
              <a:rPr lang="en-US" sz="2600" dirty="0">
                <a:latin typeface="Comic Sans MS" pitchFamily="66" charset="0"/>
              </a:rPr>
              <a:t>fiscal </a:t>
            </a:r>
            <a:r>
              <a:rPr lang="en-US" sz="2600" dirty="0" smtClean="0">
                <a:latin typeface="Comic Sans MS" pitchFamily="66" charset="0"/>
              </a:rPr>
              <a:t>year.  </a:t>
            </a:r>
            <a:r>
              <a:rPr lang="en-US" sz="2600" dirty="0">
                <a:latin typeface="Comic Sans MS" pitchFamily="66" charset="0"/>
              </a:rPr>
              <a:t>GDP serves as the principal measure of the size of a country’s economy.</a:t>
            </a:r>
          </a:p>
          <a:p>
            <a:endParaRPr lang="en-US" sz="2600" dirty="0">
              <a:latin typeface="Comic Sans MS" pitchFamily="66" charset="0"/>
            </a:endParaRPr>
          </a:p>
          <a:p>
            <a:r>
              <a:rPr lang="en-US" sz="2600" b="1" u="sng" dirty="0">
                <a:solidFill>
                  <a:srgbClr val="C00000"/>
                </a:solidFill>
                <a:latin typeface="Comic Sans MS" pitchFamily="66" charset="0"/>
              </a:rPr>
              <a:t>Fiscal Year</a:t>
            </a:r>
            <a:r>
              <a:rPr lang="en-US" sz="2600" b="1" dirty="0">
                <a:solidFill>
                  <a:srgbClr val="C00000"/>
                </a:solidFill>
                <a:latin typeface="Comic Sans MS" pitchFamily="66" charset="0"/>
              </a:rPr>
              <a:t>:</a:t>
            </a:r>
            <a:r>
              <a:rPr lang="en-US" sz="2600" dirty="0">
                <a:solidFill>
                  <a:srgbClr val="C00000"/>
                </a:solidFill>
                <a:latin typeface="Comic Sans MS" pitchFamily="66" charset="0"/>
              </a:rPr>
              <a:t> </a:t>
            </a:r>
            <a:r>
              <a:rPr lang="en-US" sz="2600" dirty="0">
                <a:latin typeface="Comic Sans MS" pitchFamily="66" charset="0"/>
              </a:rPr>
              <a:t>The federal government’s accounting </a:t>
            </a:r>
            <a:r>
              <a:rPr lang="en-US" sz="2600" dirty="0" smtClean="0">
                <a:latin typeface="Comic Sans MS" pitchFamily="66" charset="0"/>
              </a:rPr>
              <a:t>period </a:t>
            </a:r>
            <a:r>
              <a:rPr lang="en-US" sz="2600" dirty="0">
                <a:latin typeface="Comic Sans MS" pitchFamily="66" charset="0"/>
              </a:rPr>
              <a:t>which begins October 1 and ends September </a:t>
            </a:r>
            <a:r>
              <a:rPr lang="en-US" sz="2600" dirty="0" smtClean="0">
                <a:latin typeface="Comic Sans MS" pitchFamily="66" charset="0"/>
              </a:rPr>
              <a:t>30.  Most </a:t>
            </a:r>
            <a:r>
              <a:rPr lang="en-US" sz="2600" dirty="0">
                <a:latin typeface="Comic Sans MS" pitchFamily="66" charset="0"/>
              </a:rPr>
              <a:t>state </a:t>
            </a:r>
            <a:r>
              <a:rPr lang="en-US" sz="2600" dirty="0" smtClean="0">
                <a:latin typeface="Comic Sans MS" pitchFamily="66" charset="0"/>
              </a:rPr>
              <a:t>government fiscal </a:t>
            </a:r>
            <a:r>
              <a:rPr lang="en-US" sz="2600" dirty="0">
                <a:latin typeface="Comic Sans MS" pitchFamily="66" charset="0"/>
              </a:rPr>
              <a:t>years, including North </a:t>
            </a:r>
            <a:r>
              <a:rPr lang="en-US" sz="2600" dirty="0" smtClean="0">
                <a:latin typeface="Comic Sans MS" pitchFamily="66" charset="0"/>
              </a:rPr>
              <a:t>Carolina, </a:t>
            </a:r>
            <a:r>
              <a:rPr lang="en-US" sz="2600" dirty="0">
                <a:latin typeface="Comic Sans MS" pitchFamily="66" charset="0"/>
              </a:rPr>
              <a:t>run from July 1 to June </a:t>
            </a:r>
            <a:r>
              <a:rPr lang="en-US" sz="2600" dirty="0" smtClean="0">
                <a:latin typeface="Comic Sans MS" pitchFamily="66" charset="0"/>
              </a:rPr>
              <a:t>30.</a:t>
            </a:r>
            <a:endParaRPr lang="en-US" sz="2000" dirty="0">
              <a:latin typeface="Comic Sans MS" pitchFamily="66" charset="0"/>
            </a:endParaRPr>
          </a:p>
          <a:p>
            <a:endParaRPr lang="en-US" sz="2000" dirty="0">
              <a:latin typeface="Comic Sans MS" pitchFamily="66" charset="0"/>
            </a:endParaRPr>
          </a:p>
          <a:p>
            <a:endParaRPr lang="en-US" sz="20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p:cNvPicPr>
            <a:picLocks noChangeAspect="1" noChangeArrowheads="1"/>
          </p:cNvPicPr>
          <p:nvPr/>
        </p:nvPicPr>
        <p:blipFill>
          <a:blip r:embed="rId3" cstate="print"/>
          <a:srcRect/>
          <a:stretch>
            <a:fillRect/>
          </a:stretch>
        </p:blipFill>
        <p:spPr bwMode="auto">
          <a:xfrm>
            <a:off x="25400" y="9525"/>
            <a:ext cx="900113" cy="5641975"/>
          </a:xfrm>
          <a:prstGeom prst="rect">
            <a:avLst/>
          </a:prstGeom>
          <a:noFill/>
          <a:ln w="12700">
            <a:noFill/>
            <a:miter lim="800000"/>
            <a:headEnd/>
            <a:tailEnd/>
          </a:ln>
        </p:spPr>
      </p:pic>
      <p:sp>
        <p:nvSpPr>
          <p:cNvPr id="22531" name="TextBox 3"/>
          <p:cNvSpPr txBox="1">
            <a:spLocks noChangeArrowheads="1"/>
          </p:cNvSpPr>
          <p:nvPr/>
        </p:nvSpPr>
        <p:spPr bwMode="auto">
          <a:xfrm>
            <a:off x="952500" y="355600"/>
            <a:ext cx="8191500" cy="6401753"/>
          </a:xfrm>
          <a:prstGeom prst="rect">
            <a:avLst/>
          </a:prstGeom>
          <a:noFill/>
          <a:ln w="9525">
            <a:noFill/>
            <a:miter lim="800000"/>
            <a:headEnd/>
            <a:tailEnd/>
          </a:ln>
        </p:spPr>
        <p:txBody>
          <a:bodyPr>
            <a:spAutoFit/>
          </a:bodyPr>
          <a:lstStyle/>
          <a:p>
            <a:r>
              <a:rPr lang="en-US" sz="3600" b="1" dirty="0">
                <a:solidFill>
                  <a:srgbClr val="C00000"/>
                </a:solidFill>
                <a:latin typeface="Comic Sans MS" pitchFamily="66" charset="0"/>
              </a:rPr>
              <a:t>Glossary of Federal Budget Terms</a:t>
            </a:r>
          </a:p>
          <a:p>
            <a:endParaRPr lang="en-US" sz="2400" dirty="0">
              <a:latin typeface="Comic Sans MS" pitchFamily="66" charset="0"/>
            </a:endParaRPr>
          </a:p>
          <a:p>
            <a:r>
              <a:rPr lang="en-US" sz="2600" b="1" u="sng" dirty="0">
                <a:solidFill>
                  <a:srgbClr val="C00000"/>
                </a:solidFill>
                <a:latin typeface="Comic Sans MS" pitchFamily="66" charset="0"/>
              </a:rPr>
              <a:t>Congressional Budget Office (CBO)</a:t>
            </a:r>
            <a:r>
              <a:rPr lang="en-US" sz="2600" b="1" dirty="0">
                <a:solidFill>
                  <a:srgbClr val="C00000"/>
                </a:solidFill>
                <a:latin typeface="Comic Sans MS" pitchFamily="66" charset="0"/>
              </a:rPr>
              <a:t>:</a:t>
            </a:r>
            <a:r>
              <a:rPr lang="en-US" sz="2600" dirty="0">
                <a:solidFill>
                  <a:srgbClr val="C00000"/>
                </a:solidFill>
                <a:latin typeface="Comic Sans MS" pitchFamily="66" charset="0"/>
              </a:rPr>
              <a:t> </a:t>
            </a:r>
            <a:r>
              <a:rPr lang="en-US" sz="2600" dirty="0">
                <a:latin typeface="Comic Sans MS" pitchFamily="66" charset="0"/>
              </a:rPr>
              <a:t>A non-partisan legislative agency that assists Congress in </a:t>
            </a:r>
            <a:r>
              <a:rPr lang="en-US" sz="2600" dirty="0" smtClean="0">
                <a:latin typeface="Comic Sans MS" pitchFamily="66" charset="0"/>
              </a:rPr>
              <a:t>preparing and analyzing all budget-related </a:t>
            </a:r>
            <a:r>
              <a:rPr lang="en-US" sz="2600" dirty="0">
                <a:latin typeface="Comic Sans MS" pitchFamily="66" charset="0"/>
              </a:rPr>
              <a:t>issues.  </a:t>
            </a:r>
            <a:r>
              <a:rPr lang="en-US" sz="2600" dirty="0" smtClean="0">
                <a:latin typeface="Comic Sans MS" pitchFamily="66" charset="0"/>
              </a:rPr>
              <a:t>The CBO </a:t>
            </a:r>
            <a:r>
              <a:rPr lang="en-US" sz="2600" dirty="0">
                <a:latin typeface="Comic Sans MS" pitchFamily="66" charset="0"/>
              </a:rPr>
              <a:t>is responsible for estimating the budgetary effects of all spending and revenue bills, commonly called a </a:t>
            </a:r>
            <a:r>
              <a:rPr lang="en-US" sz="2600" dirty="0" smtClean="0">
                <a:latin typeface="Comic Sans MS" pitchFamily="66" charset="0"/>
              </a:rPr>
              <a:t>“</a:t>
            </a:r>
            <a:r>
              <a:rPr lang="en-US" sz="2600" u="sng" dirty="0" smtClean="0">
                <a:latin typeface="Comic Sans MS" pitchFamily="66" charset="0"/>
              </a:rPr>
              <a:t>mark-up</a:t>
            </a:r>
            <a:r>
              <a:rPr lang="en-US" sz="2600" dirty="0" smtClean="0">
                <a:latin typeface="Comic Sans MS" pitchFamily="66" charset="0"/>
              </a:rPr>
              <a:t>” or “</a:t>
            </a:r>
            <a:r>
              <a:rPr lang="en-US" sz="2600" u="sng" dirty="0" smtClean="0">
                <a:latin typeface="Comic Sans MS" pitchFamily="66" charset="0"/>
              </a:rPr>
              <a:t>scoring a bill</a:t>
            </a:r>
            <a:r>
              <a:rPr lang="en-US" sz="2600" dirty="0" smtClean="0">
                <a:latin typeface="Comic Sans MS" pitchFamily="66" charset="0"/>
              </a:rPr>
              <a:t>.”</a:t>
            </a:r>
            <a:endParaRPr lang="en-US" sz="2600" dirty="0">
              <a:latin typeface="Comic Sans MS" pitchFamily="66" charset="0"/>
            </a:endParaRPr>
          </a:p>
          <a:p>
            <a:endParaRPr lang="en-US" sz="1800" dirty="0">
              <a:latin typeface="Comic Sans MS" pitchFamily="66" charset="0"/>
            </a:endParaRPr>
          </a:p>
          <a:p>
            <a:r>
              <a:rPr lang="en-US" sz="2600" b="1" u="sng" dirty="0">
                <a:solidFill>
                  <a:srgbClr val="C00000"/>
                </a:solidFill>
                <a:latin typeface="Comic Sans MS" pitchFamily="66" charset="0"/>
              </a:rPr>
              <a:t>Office of Management and Budget (OMB)</a:t>
            </a:r>
            <a:r>
              <a:rPr lang="en-US" sz="2600" b="1" dirty="0">
                <a:solidFill>
                  <a:srgbClr val="C00000"/>
                </a:solidFill>
                <a:latin typeface="Comic Sans MS" pitchFamily="66" charset="0"/>
              </a:rPr>
              <a:t>:</a:t>
            </a:r>
            <a:r>
              <a:rPr lang="en-US" sz="2600" dirty="0">
                <a:solidFill>
                  <a:srgbClr val="C00000"/>
                </a:solidFill>
                <a:latin typeface="Comic Sans MS" pitchFamily="66" charset="0"/>
              </a:rPr>
              <a:t> </a:t>
            </a:r>
            <a:r>
              <a:rPr lang="en-US" sz="2600" dirty="0">
                <a:latin typeface="Comic Sans MS" pitchFamily="66" charset="0"/>
              </a:rPr>
              <a:t>An executive agency located in the White House that prepares the President’s </a:t>
            </a:r>
            <a:r>
              <a:rPr lang="en-US" sz="2600" dirty="0" smtClean="0">
                <a:latin typeface="Comic Sans MS" pitchFamily="66" charset="0"/>
              </a:rPr>
              <a:t>budget </a:t>
            </a:r>
            <a:r>
              <a:rPr lang="en-US" sz="2600" dirty="0">
                <a:latin typeface="Comic Sans MS" pitchFamily="66" charset="0"/>
              </a:rPr>
              <a:t>for submission to </a:t>
            </a:r>
            <a:r>
              <a:rPr lang="en-US" sz="2600" dirty="0" smtClean="0">
                <a:latin typeface="Comic Sans MS" pitchFamily="66" charset="0"/>
              </a:rPr>
              <a:t>Congress, manages </a:t>
            </a:r>
            <a:r>
              <a:rPr lang="en-US" sz="2600" dirty="0">
                <a:latin typeface="Comic Sans MS" pitchFamily="66" charset="0"/>
              </a:rPr>
              <a:t>the distribution and expenditure of appropriated </a:t>
            </a:r>
            <a:r>
              <a:rPr lang="en-US" sz="2600" dirty="0" smtClean="0">
                <a:latin typeface="Comic Sans MS" pitchFamily="66" charset="0"/>
              </a:rPr>
              <a:t>funds, and distributes budget and spending rules applicable to all federal agencies.</a:t>
            </a:r>
            <a:endParaRPr lang="en-US" sz="2600" dirty="0">
              <a:latin typeface="Comic Sans MS" pitchFamily="66" charset="0"/>
            </a:endParaRPr>
          </a:p>
          <a:p>
            <a:endParaRPr lang="en-US" sz="20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p:cNvPicPr>
            <a:picLocks noChangeAspect="1" noChangeArrowheads="1"/>
          </p:cNvPicPr>
          <p:nvPr/>
        </p:nvPicPr>
        <p:blipFill>
          <a:blip r:embed="rId3" cstate="print"/>
          <a:srcRect/>
          <a:stretch>
            <a:fillRect/>
          </a:stretch>
        </p:blipFill>
        <p:spPr bwMode="auto">
          <a:xfrm>
            <a:off x="25400" y="9525"/>
            <a:ext cx="900113" cy="5641975"/>
          </a:xfrm>
          <a:prstGeom prst="rect">
            <a:avLst/>
          </a:prstGeom>
          <a:noFill/>
          <a:ln w="12700">
            <a:noFill/>
            <a:miter lim="800000"/>
            <a:headEnd/>
            <a:tailEnd/>
          </a:ln>
        </p:spPr>
      </p:pic>
      <p:sp>
        <p:nvSpPr>
          <p:cNvPr id="22531" name="TextBox 3"/>
          <p:cNvSpPr txBox="1">
            <a:spLocks noChangeArrowheads="1"/>
          </p:cNvSpPr>
          <p:nvPr/>
        </p:nvSpPr>
        <p:spPr bwMode="auto">
          <a:xfrm>
            <a:off x="952500" y="355600"/>
            <a:ext cx="8191500" cy="6555641"/>
          </a:xfrm>
          <a:prstGeom prst="rect">
            <a:avLst/>
          </a:prstGeom>
          <a:noFill/>
          <a:ln w="9525">
            <a:noFill/>
            <a:miter lim="800000"/>
            <a:headEnd/>
            <a:tailEnd/>
          </a:ln>
        </p:spPr>
        <p:txBody>
          <a:bodyPr>
            <a:spAutoFit/>
          </a:bodyPr>
          <a:lstStyle/>
          <a:p>
            <a:pPr>
              <a:defRPr/>
            </a:pPr>
            <a:r>
              <a:rPr lang="en-US" sz="3600" b="1" dirty="0">
                <a:solidFill>
                  <a:srgbClr val="C00000"/>
                </a:solidFill>
                <a:latin typeface="Comic Sans MS" pitchFamily="66" charset="0"/>
              </a:rPr>
              <a:t>Glossary of Federal Budget Terms</a:t>
            </a:r>
          </a:p>
          <a:p>
            <a:pPr>
              <a:defRPr/>
            </a:pPr>
            <a:endParaRPr lang="en-US" sz="2400" dirty="0">
              <a:latin typeface="Comic Sans MS" pitchFamily="66" charset="0"/>
            </a:endParaRPr>
          </a:p>
          <a:p>
            <a:pPr>
              <a:defRPr/>
            </a:pPr>
            <a:r>
              <a:rPr lang="en-US" sz="2600" b="1" u="sng" dirty="0">
                <a:solidFill>
                  <a:srgbClr val="C00000"/>
                </a:solidFill>
                <a:latin typeface="Comic Sans MS" pitchFamily="66" charset="0"/>
              </a:rPr>
              <a:t>Authorization</a:t>
            </a:r>
            <a:r>
              <a:rPr lang="en-US" sz="2600" b="1" dirty="0">
                <a:solidFill>
                  <a:srgbClr val="C00000"/>
                </a:solidFill>
                <a:latin typeface="Comic Sans MS" pitchFamily="66" charset="0"/>
              </a:rPr>
              <a:t>:</a:t>
            </a:r>
            <a:r>
              <a:rPr lang="en-US" sz="2600" dirty="0">
                <a:solidFill>
                  <a:schemeClr val="accent6">
                    <a:lumMod val="50000"/>
                  </a:schemeClr>
                </a:solidFill>
                <a:latin typeface="Comic Sans MS" pitchFamily="66" charset="0"/>
              </a:rPr>
              <a:t> </a:t>
            </a:r>
            <a:r>
              <a:rPr lang="en-US" sz="2600" dirty="0">
                <a:latin typeface="Comic Sans MS" pitchFamily="66" charset="0"/>
              </a:rPr>
              <a:t>Legislation that </a:t>
            </a:r>
            <a:r>
              <a:rPr lang="en-US" sz="2600" dirty="0" smtClean="0">
                <a:latin typeface="Comic Sans MS" pitchFamily="66" charset="0"/>
              </a:rPr>
              <a:t>either establishes </a:t>
            </a:r>
            <a:r>
              <a:rPr lang="en-US" sz="2600" dirty="0">
                <a:latin typeface="Comic Sans MS" pitchFamily="66" charset="0"/>
              </a:rPr>
              <a:t>or continues a federal program or agency, specifies its general goals and conduct, and sets a ceiling for the amount of money that can later be appropriated.  Total accumulated appropriations may not exceed the amount authorized for a given program, but Congress is under no obligation to fully or even partially fund </a:t>
            </a:r>
            <a:r>
              <a:rPr lang="en-US" sz="2600" dirty="0" smtClean="0">
                <a:latin typeface="Comic Sans MS" pitchFamily="66" charset="0"/>
              </a:rPr>
              <a:t>any </a:t>
            </a:r>
            <a:r>
              <a:rPr lang="en-US" sz="2600" dirty="0">
                <a:latin typeface="Comic Sans MS" pitchFamily="66" charset="0"/>
              </a:rPr>
              <a:t>program.  </a:t>
            </a:r>
          </a:p>
          <a:p>
            <a:pPr>
              <a:defRPr/>
            </a:pPr>
            <a:endParaRPr lang="en-US" sz="1800" b="1" dirty="0">
              <a:latin typeface="Comic Sans MS" pitchFamily="66" charset="0"/>
            </a:endParaRPr>
          </a:p>
          <a:p>
            <a:pPr>
              <a:defRPr/>
            </a:pPr>
            <a:r>
              <a:rPr lang="en-US" sz="2600" b="1" u="sng" dirty="0">
                <a:solidFill>
                  <a:srgbClr val="C00000"/>
                </a:solidFill>
                <a:latin typeface="Comic Sans MS" pitchFamily="66" charset="0"/>
              </a:rPr>
              <a:t>Appropriation</a:t>
            </a:r>
            <a:r>
              <a:rPr lang="en-US" sz="2600" b="1" dirty="0">
                <a:solidFill>
                  <a:srgbClr val="C00000"/>
                </a:solidFill>
                <a:latin typeface="Comic Sans MS" pitchFamily="66" charset="0"/>
              </a:rPr>
              <a:t>:</a:t>
            </a:r>
            <a:r>
              <a:rPr lang="en-US" sz="2600" b="1" dirty="0">
                <a:latin typeface="Comic Sans MS" pitchFamily="66" charset="0"/>
              </a:rPr>
              <a:t> </a:t>
            </a:r>
            <a:r>
              <a:rPr lang="en-US" sz="2600" dirty="0">
                <a:latin typeface="Comic Sans MS" pitchFamily="66" charset="0"/>
              </a:rPr>
              <a:t>The amount of funding Congress provides for a federal program to spend in a given fiscal year.  The appropriation bill may also set the terms under which the funds may be spent.</a:t>
            </a:r>
          </a:p>
          <a:p>
            <a:pPr>
              <a:defRPr/>
            </a:pPr>
            <a:endParaRPr lang="en-US" sz="20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p:cNvPicPr>
            <a:picLocks noChangeAspect="1" noChangeArrowheads="1"/>
          </p:cNvPicPr>
          <p:nvPr/>
        </p:nvPicPr>
        <p:blipFill>
          <a:blip r:embed="rId3" cstate="print"/>
          <a:srcRect/>
          <a:stretch>
            <a:fillRect/>
          </a:stretch>
        </p:blipFill>
        <p:spPr bwMode="auto">
          <a:xfrm>
            <a:off x="25400" y="9525"/>
            <a:ext cx="900113" cy="5641975"/>
          </a:xfrm>
          <a:prstGeom prst="rect">
            <a:avLst/>
          </a:prstGeom>
          <a:noFill/>
          <a:ln w="12700">
            <a:noFill/>
            <a:miter lim="800000"/>
            <a:headEnd/>
            <a:tailEnd/>
          </a:ln>
        </p:spPr>
      </p:pic>
      <p:sp>
        <p:nvSpPr>
          <p:cNvPr id="22531" name="TextBox 3"/>
          <p:cNvSpPr txBox="1">
            <a:spLocks noChangeArrowheads="1"/>
          </p:cNvSpPr>
          <p:nvPr/>
        </p:nvSpPr>
        <p:spPr bwMode="auto">
          <a:xfrm>
            <a:off x="952500" y="355600"/>
            <a:ext cx="8191500" cy="6155531"/>
          </a:xfrm>
          <a:prstGeom prst="rect">
            <a:avLst/>
          </a:prstGeom>
          <a:noFill/>
          <a:ln w="9525">
            <a:noFill/>
            <a:miter lim="800000"/>
            <a:headEnd/>
            <a:tailEnd/>
          </a:ln>
        </p:spPr>
        <p:txBody>
          <a:bodyPr>
            <a:spAutoFit/>
          </a:bodyPr>
          <a:lstStyle/>
          <a:p>
            <a:pPr>
              <a:defRPr/>
            </a:pPr>
            <a:r>
              <a:rPr lang="en-US" sz="3600" b="1" dirty="0">
                <a:solidFill>
                  <a:srgbClr val="C00000"/>
                </a:solidFill>
                <a:latin typeface="Comic Sans MS" pitchFamily="66" charset="0"/>
              </a:rPr>
              <a:t>Glossary of Federal Budget Terms</a:t>
            </a:r>
          </a:p>
          <a:p>
            <a:pPr>
              <a:defRPr/>
            </a:pPr>
            <a:endParaRPr lang="en-US" sz="1200" dirty="0">
              <a:latin typeface="Comic Sans MS" pitchFamily="66" charset="0"/>
            </a:endParaRPr>
          </a:p>
          <a:p>
            <a:r>
              <a:rPr lang="en-US" sz="2400" b="1" u="sng" dirty="0" smtClean="0">
                <a:solidFill>
                  <a:srgbClr val="C00000"/>
                </a:solidFill>
                <a:latin typeface="Comic Sans MS" pitchFamily="66" charset="0"/>
              </a:rPr>
              <a:t>Sequestration</a:t>
            </a:r>
            <a:r>
              <a:rPr lang="en-US" sz="2400" b="1" dirty="0" smtClean="0">
                <a:solidFill>
                  <a:srgbClr val="C00000"/>
                </a:solidFill>
                <a:latin typeface="Comic Sans MS" pitchFamily="66" charset="0"/>
              </a:rPr>
              <a:t>:</a:t>
            </a:r>
            <a:r>
              <a:rPr lang="en-US" sz="2400" dirty="0" smtClean="0">
                <a:solidFill>
                  <a:schemeClr val="accent6">
                    <a:lumMod val="50000"/>
                  </a:schemeClr>
                </a:solidFill>
                <a:latin typeface="Comic Sans MS" pitchFamily="66" charset="0"/>
              </a:rPr>
              <a:t> </a:t>
            </a:r>
            <a:r>
              <a:rPr lang="en-US" sz="2400" dirty="0" smtClean="0">
                <a:latin typeface="Comic Sans MS" pitchFamily="66" charset="0"/>
              </a:rPr>
              <a:t>The Congressional Research Service defines s</a:t>
            </a:r>
            <a:r>
              <a:rPr lang="en-US" sz="2400" dirty="0" smtClean="0">
                <a:latin typeface="Comic Sans MS" pitchFamily="66" charset="0"/>
              </a:rPr>
              <a:t>equestration </a:t>
            </a:r>
            <a:r>
              <a:rPr lang="en-US" sz="2400" dirty="0">
                <a:latin typeface="Comic Sans MS" pitchFamily="66" charset="0"/>
              </a:rPr>
              <a:t>a</a:t>
            </a:r>
            <a:r>
              <a:rPr lang="en-US" sz="2400" dirty="0" smtClean="0">
                <a:latin typeface="Comic Sans MS" pitchFamily="66" charset="0"/>
              </a:rPr>
              <a:t>s “the </a:t>
            </a:r>
            <a:r>
              <a:rPr lang="en-US" sz="2400" dirty="0">
                <a:latin typeface="Comic Sans MS" pitchFamily="66" charset="0"/>
              </a:rPr>
              <a:t>permanent cancellation of budgetary resources by a uniform </a:t>
            </a:r>
            <a:r>
              <a:rPr lang="en-US" sz="2400" dirty="0" smtClean="0">
                <a:latin typeface="Comic Sans MS" pitchFamily="66" charset="0"/>
              </a:rPr>
              <a:t>percentage.  This </a:t>
            </a:r>
            <a:r>
              <a:rPr lang="en-US" sz="2400" dirty="0">
                <a:latin typeface="Comic Sans MS" pitchFamily="66" charset="0"/>
              </a:rPr>
              <a:t>uniform percentage reduction is applied to all programs, projects, and activities within a budget account</a:t>
            </a:r>
            <a:r>
              <a:rPr lang="en-US" sz="2400" dirty="0" smtClean="0">
                <a:latin typeface="Comic Sans MS" pitchFamily="66" charset="0"/>
              </a:rPr>
              <a:t>.” </a:t>
            </a:r>
          </a:p>
          <a:p>
            <a:endParaRPr lang="en-US" sz="1000" dirty="0">
              <a:latin typeface="Comic Sans MS" pitchFamily="66" charset="0"/>
            </a:endParaRPr>
          </a:p>
          <a:p>
            <a:r>
              <a:rPr lang="en-US" sz="2400" dirty="0" smtClean="0">
                <a:latin typeface="Comic Sans MS" pitchFamily="66" charset="0"/>
              </a:rPr>
              <a:t>Authority for sequestration </a:t>
            </a:r>
            <a:r>
              <a:rPr lang="en-US" sz="2400" dirty="0">
                <a:latin typeface="Comic Sans MS" pitchFamily="66" charset="0"/>
              </a:rPr>
              <a:t>can </a:t>
            </a:r>
            <a:r>
              <a:rPr lang="en-US" sz="2400" dirty="0" smtClean="0">
                <a:latin typeface="Comic Sans MS" pitchFamily="66" charset="0"/>
              </a:rPr>
              <a:t>come from either the </a:t>
            </a:r>
            <a:r>
              <a:rPr lang="en-US" sz="2400" dirty="0">
                <a:latin typeface="Comic Sans MS" pitchFamily="66" charset="0"/>
              </a:rPr>
              <a:t>Balanced Budget and Emergency Deficit Control Act of 1985 </a:t>
            </a:r>
            <a:r>
              <a:rPr lang="en-US" sz="2400" dirty="0" smtClean="0">
                <a:latin typeface="Comic Sans MS" pitchFamily="66" charset="0"/>
              </a:rPr>
              <a:t>or the </a:t>
            </a:r>
            <a:r>
              <a:rPr lang="en-US" sz="2400" dirty="0">
                <a:latin typeface="Comic Sans MS" pitchFamily="66" charset="0"/>
              </a:rPr>
              <a:t>Pay As You Go Act of </a:t>
            </a:r>
            <a:r>
              <a:rPr lang="en-US" sz="2400" dirty="0" smtClean="0">
                <a:latin typeface="Comic Sans MS" pitchFamily="66" charset="0"/>
              </a:rPr>
              <a:t>2010.  In the later case, the </a:t>
            </a:r>
            <a:r>
              <a:rPr lang="en-US" sz="2400" dirty="0">
                <a:latin typeface="Comic Sans MS" pitchFamily="66" charset="0"/>
              </a:rPr>
              <a:t>federal government must continue to </a:t>
            </a:r>
            <a:r>
              <a:rPr lang="en-US" sz="2400" dirty="0" smtClean="0">
                <a:latin typeface="Comic Sans MS" pitchFamily="66" charset="0"/>
              </a:rPr>
              <a:t>pay </a:t>
            </a:r>
            <a:r>
              <a:rPr lang="en-US" sz="2400" dirty="0">
                <a:latin typeface="Comic Sans MS" pitchFamily="66" charset="0"/>
              </a:rPr>
              <a:t>Social Security, unemployment and veterans benefits, </a:t>
            </a:r>
            <a:r>
              <a:rPr lang="en-US" sz="2400" dirty="0" smtClean="0">
                <a:latin typeface="Comic Sans MS" pitchFamily="66" charset="0"/>
              </a:rPr>
              <a:t>Medicaid</a:t>
            </a:r>
            <a:r>
              <a:rPr lang="en-US" sz="2400" dirty="0">
                <a:latin typeface="Comic Sans MS" pitchFamily="66" charset="0"/>
              </a:rPr>
              <a:t>, food stamps and Supplemental Security </a:t>
            </a:r>
            <a:r>
              <a:rPr lang="en-US" sz="2400" dirty="0" smtClean="0">
                <a:latin typeface="Comic Sans MS" pitchFamily="66" charset="0"/>
              </a:rPr>
              <a:t>Income.  Medicare is </a:t>
            </a:r>
            <a:r>
              <a:rPr lang="en-US" sz="2400" dirty="0">
                <a:latin typeface="Comic Sans MS" pitchFamily="66" charset="0"/>
              </a:rPr>
              <a:t>subject to automatic cuts under </a:t>
            </a:r>
            <a:r>
              <a:rPr lang="en-US" sz="2400" dirty="0" smtClean="0">
                <a:latin typeface="Comic Sans MS" pitchFamily="66" charset="0"/>
              </a:rPr>
              <a:t>sequestration authorized by this bill.  However, reductions cannot be more </a:t>
            </a:r>
            <a:r>
              <a:rPr lang="en-US" sz="2400" dirty="0">
                <a:latin typeface="Comic Sans MS" pitchFamily="66" charset="0"/>
              </a:rPr>
              <a:t>than 2 </a:t>
            </a:r>
            <a:r>
              <a:rPr lang="en-US" sz="2400" dirty="0" smtClean="0">
                <a:latin typeface="Comic Sans MS" pitchFamily="66" charset="0"/>
              </a:rPr>
              <a:t>percent. </a:t>
            </a:r>
            <a:endParaRPr lang="en-US" sz="2400" dirty="0">
              <a:latin typeface="Comic Sans MS" pitchFamily="66" charset="0"/>
            </a:endParaRPr>
          </a:p>
        </p:txBody>
      </p:sp>
    </p:spTree>
    <p:extLst>
      <p:ext uri="{BB962C8B-B14F-4D97-AF65-F5344CB8AC3E}">
        <p14:creationId xmlns:p14="http://schemas.microsoft.com/office/powerpoint/2010/main" val="308282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p:cNvPicPr>
            <a:picLocks noChangeAspect="1" noChangeArrowheads="1"/>
          </p:cNvPicPr>
          <p:nvPr/>
        </p:nvPicPr>
        <p:blipFill>
          <a:blip r:embed="rId3" cstate="print"/>
          <a:srcRect/>
          <a:stretch>
            <a:fillRect/>
          </a:stretch>
        </p:blipFill>
        <p:spPr bwMode="auto">
          <a:xfrm>
            <a:off x="25400" y="9525"/>
            <a:ext cx="900113" cy="5641975"/>
          </a:xfrm>
          <a:prstGeom prst="rect">
            <a:avLst/>
          </a:prstGeom>
          <a:noFill/>
          <a:ln w="12700">
            <a:noFill/>
            <a:miter lim="800000"/>
            <a:headEnd/>
            <a:tailEnd/>
          </a:ln>
        </p:spPr>
      </p:pic>
      <p:sp>
        <p:nvSpPr>
          <p:cNvPr id="38915" name="TextBox 3"/>
          <p:cNvSpPr txBox="1">
            <a:spLocks noChangeArrowheads="1"/>
          </p:cNvSpPr>
          <p:nvPr/>
        </p:nvSpPr>
        <p:spPr bwMode="auto">
          <a:xfrm>
            <a:off x="952500" y="368300"/>
            <a:ext cx="8039100" cy="5416868"/>
          </a:xfrm>
          <a:prstGeom prst="rect">
            <a:avLst/>
          </a:prstGeom>
          <a:noFill/>
          <a:ln w="9525">
            <a:noFill/>
            <a:miter lim="800000"/>
            <a:headEnd/>
            <a:tailEnd/>
          </a:ln>
        </p:spPr>
        <p:txBody>
          <a:bodyPr wrap="square">
            <a:spAutoFit/>
          </a:bodyPr>
          <a:lstStyle/>
          <a:p>
            <a:r>
              <a:rPr lang="en-US" sz="3600" b="1" dirty="0">
                <a:solidFill>
                  <a:srgbClr val="C00000"/>
                </a:solidFill>
                <a:latin typeface="Comic Sans MS" pitchFamily="66" charset="0"/>
              </a:rPr>
              <a:t>Glossary of Federal Budget Terms</a:t>
            </a:r>
          </a:p>
          <a:p>
            <a:endParaRPr lang="en-US" sz="2400" dirty="0">
              <a:latin typeface="Comic Sans MS" pitchFamily="66" charset="0"/>
            </a:endParaRPr>
          </a:p>
          <a:p>
            <a:r>
              <a:rPr lang="en-US" sz="2600" b="1" u="sng" dirty="0">
                <a:solidFill>
                  <a:srgbClr val="C00000"/>
                </a:solidFill>
                <a:latin typeface="Comic Sans MS" pitchFamily="66" charset="0"/>
              </a:rPr>
              <a:t>Continuing </a:t>
            </a:r>
            <a:r>
              <a:rPr lang="en-US" sz="2600" b="1" u="sng" dirty="0" smtClean="0">
                <a:solidFill>
                  <a:srgbClr val="C00000"/>
                </a:solidFill>
                <a:latin typeface="Comic Sans MS" pitchFamily="66" charset="0"/>
              </a:rPr>
              <a:t>Resolution (CR)</a:t>
            </a:r>
            <a:r>
              <a:rPr lang="en-US" sz="2600" b="1" dirty="0" smtClean="0">
                <a:solidFill>
                  <a:srgbClr val="C00000"/>
                </a:solidFill>
                <a:latin typeface="Comic Sans MS" pitchFamily="66" charset="0"/>
              </a:rPr>
              <a:t>: </a:t>
            </a:r>
            <a:r>
              <a:rPr lang="en-US" sz="2600" dirty="0">
                <a:latin typeface="Comic Sans MS" pitchFamily="66" charset="0"/>
              </a:rPr>
              <a:t>Legislation that extends appropriations for specific ongoing programs when the regular appropriation </a:t>
            </a:r>
            <a:r>
              <a:rPr lang="en-US" sz="2600" dirty="0" smtClean="0">
                <a:latin typeface="Comic Sans MS" pitchFamily="66" charset="0"/>
              </a:rPr>
              <a:t>bills have </a:t>
            </a:r>
            <a:r>
              <a:rPr lang="en-US" sz="2600" dirty="0">
                <a:latin typeface="Comic Sans MS" pitchFamily="66" charset="0"/>
              </a:rPr>
              <a:t>not been enacted by the beginning of the fiscal </a:t>
            </a:r>
            <a:r>
              <a:rPr lang="en-US" sz="2600" dirty="0" smtClean="0">
                <a:latin typeface="Comic Sans MS" pitchFamily="66" charset="0"/>
              </a:rPr>
              <a:t>year - October 1.  </a:t>
            </a:r>
            <a:r>
              <a:rPr lang="en-US" sz="2600" dirty="0">
                <a:latin typeface="Comic Sans MS" pitchFamily="66" charset="0"/>
              </a:rPr>
              <a:t>A</a:t>
            </a:r>
            <a:r>
              <a:rPr lang="en-US" sz="2600" dirty="0" smtClean="0">
                <a:latin typeface="Comic Sans MS" pitchFamily="66" charset="0"/>
              </a:rPr>
              <a:t> CR </a:t>
            </a:r>
            <a:r>
              <a:rPr lang="en-US" sz="2600" dirty="0">
                <a:latin typeface="Comic Sans MS" pitchFamily="66" charset="0"/>
              </a:rPr>
              <a:t>may authorize spending at the previous year’s level or at some percentage increase or </a:t>
            </a:r>
            <a:r>
              <a:rPr lang="en-US" sz="2600" dirty="0" smtClean="0">
                <a:latin typeface="Comic Sans MS" pitchFamily="66" charset="0"/>
              </a:rPr>
              <a:t>decrease.  It is intended to cover a </a:t>
            </a:r>
            <a:r>
              <a:rPr lang="en-US" sz="2600" dirty="0">
                <a:latin typeface="Comic Sans MS" pitchFamily="66" charset="0"/>
              </a:rPr>
              <a:t>brief period (weeks) to provide time for Congress to complete work on the new </a:t>
            </a:r>
            <a:r>
              <a:rPr lang="en-US" sz="2600" dirty="0" smtClean="0">
                <a:latin typeface="Comic Sans MS" pitchFamily="66" charset="0"/>
              </a:rPr>
              <a:t>budget.  However due to their inability to approve new budgets, Congress </a:t>
            </a:r>
            <a:r>
              <a:rPr lang="en-US" sz="2600" dirty="0">
                <a:latin typeface="Comic Sans MS" pitchFamily="66" charset="0"/>
              </a:rPr>
              <a:t>has passed many consecutive CRs </a:t>
            </a:r>
            <a:r>
              <a:rPr lang="en-US" sz="2600" dirty="0" smtClean="0">
                <a:latin typeface="Comic Sans MS" pitchFamily="66" charset="0"/>
              </a:rPr>
              <a:t>in recent years.  </a:t>
            </a:r>
            <a:endParaRPr lang="en-US" sz="2600" dirty="0">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7000" y="1358900"/>
            <a:ext cx="9144000" cy="3539430"/>
          </a:xfrm>
          <a:prstGeom prst="rect">
            <a:avLst/>
          </a:prstGeom>
          <a:noFill/>
        </p:spPr>
        <p:txBody>
          <a:bodyPr>
            <a:spAutoFit/>
          </a:bodyPr>
          <a:lstStyle/>
          <a:p>
            <a:pPr>
              <a:defRPr/>
            </a:pPr>
            <a:endParaRPr lang="en-US" sz="3400" b="1" dirty="0">
              <a:solidFill>
                <a:schemeClr val="accent6">
                  <a:lumMod val="50000"/>
                </a:schemeClr>
              </a:solidFill>
              <a:latin typeface="Comic Sans MS" pitchFamily="66" charset="0"/>
            </a:endParaRPr>
          </a:p>
          <a:p>
            <a:pPr>
              <a:defRPr/>
            </a:pPr>
            <a:endParaRPr lang="en-US" sz="2000" dirty="0">
              <a:latin typeface="Comic Sans MS" pitchFamily="66" charset="0"/>
            </a:endParaRPr>
          </a:p>
          <a:p>
            <a:pPr marL="635000" lvl="2" indent="-228600">
              <a:spcAft>
                <a:spcPts val="1200"/>
              </a:spcAft>
              <a:buFont typeface="Arial" pitchFamily="34" charset="0"/>
              <a:buChar char="•"/>
              <a:defRPr/>
            </a:pPr>
            <a:r>
              <a:rPr lang="en-US" sz="3200" dirty="0">
                <a:latin typeface="Comic Sans MS" pitchFamily="66" charset="0"/>
              </a:rPr>
              <a:t>  The federal government spends almost $4       	trillion a year, 1/5 of the U.S. economy.</a:t>
            </a:r>
          </a:p>
          <a:p>
            <a:pPr marL="457200" lvl="2" indent="165100">
              <a:spcAft>
                <a:spcPts val="1200"/>
              </a:spcAft>
              <a:buFont typeface="Arial" pitchFamily="34" charset="0"/>
              <a:buChar char="•"/>
              <a:defRPr/>
            </a:pPr>
            <a:r>
              <a:rPr lang="en-US" sz="3200" dirty="0">
                <a:latin typeface="Comic Sans MS" pitchFamily="66" charset="0"/>
              </a:rPr>
              <a:t>  </a:t>
            </a:r>
            <a:r>
              <a:rPr lang="en-US" sz="3200" dirty="0" smtClean="0">
                <a:latin typeface="Comic Sans MS" pitchFamily="66" charset="0"/>
              </a:rPr>
              <a:t>More </a:t>
            </a:r>
            <a:r>
              <a:rPr lang="en-US" sz="3200" dirty="0">
                <a:latin typeface="Comic Sans MS" pitchFamily="66" charset="0"/>
              </a:rPr>
              <a:t>than 80 percent of the money </a:t>
            </a:r>
            <a:r>
              <a:rPr lang="en-US" sz="3200" dirty="0" smtClean="0">
                <a:latin typeface="Comic Sans MS" pitchFamily="66" charset="0"/>
              </a:rPr>
              <a:t>	comes directly </a:t>
            </a:r>
            <a:r>
              <a:rPr lang="en-US" sz="3200" dirty="0">
                <a:latin typeface="Comic Sans MS" pitchFamily="66" charset="0"/>
              </a:rPr>
              <a:t>from </a:t>
            </a:r>
            <a:r>
              <a:rPr lang="en-US" sz="3200" b="1" u="sng" dirty="0">
                <a:solidFill>
                  <a:srgbClr val="C00000"/>
                </a:solidFill>
                <a:latin typeface="Comic Sans MS" pitchFamily="66" charset="0"/>
              </a:rPr>
              <a:t>YOU</a:t>
            </a:r>
            <a:r>
              <a:rPr lang="en-US" sz="3200" dirty="0">
                <a:latin typeface="Comic Sans MS" pitchFamily="66" charset="0"/>
              </a:rPr>
              <a:t> through income </a:t>
            </a:r>
            <a:r>
              <a:rPr lang="en-US" sz="3200" dirty="0" smtClean="0">
                <a:latin typeface="Comic Sans MS" pitchFamily="66" charset="0"/>
              </a:rPr>
              <a:t>	taxes, payroll taxes and</a:t>
            </a:r>
            <a:endParaRPr lang="en-US" sz="3200" dirty="0">
              <a:latin typeface="Comic Sans MS" pitchFamily="66" charset="0"/>
            </a:endParaRPr>
          </a:p>
        </p:txBody>
      </p:sp>
      <p:sp>
        <p:nvSpPr>
          <p:cNvPr id="4" name="TextBox 3"/>
          <p:cNvSpPr txBox="1"/>
          <p:nvPr/>
        </p:nvSpPr>
        <p:spPr>
          <a:xfrm>
            <a:off x="172720" y="304800"/>
            <a:ext cx="8844280" cy="1323439"/>
          </a:xfrm>
          <a:prstGeom prst="rect">
            <a:avLst/>
          </a:prstGeom>
          <a:solidFill>
            <a:srgbClr val="C00000"/>
          </a:solidFill>
          <a:ln w="38100">
            <a:solidFill>
              <a:schemeClr val="tx1"/>
            </a:solidFill>
          </a:ln>
          <a:effectLst/>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US" sz="3900" dirty="0" smtClean="0">
                <a:solidFill>
                  <a:srgbClr val="FFFFFF"/>
                </a:solidFill>
                <a:latin typeface="Comic Sans MS" pitchFamily="66" charset="0"/>
              </a:rPr>
              <a:t>First, it’s </a:t>
            </a:r>
            <a:r>
              <a:rPr lang="en-US" sz="3900" dirty="0">
                <a:solidFill>
                  <a:srgbClr val="FFFFFF"/>
                </a:solidFill>
                <a:latin typeface="Comic Sans MS" pitchFamily="66" charset="0"/>
              </a:rPr>
              <a:t>a lot of </a:t>
            </a:r>
            <a:r>
              <a:rPr lang="en-US" sz="3900" dirty="0" smtClean="0">
                <a:solidFill>
                  <a:srgbClr val="FFFFFF"/>
                </a:solidFill>
                <a:latin typeface="Comic Sans MS" pitchFamily="66" charset="0"/>
              </a:rPr>
              <a:t>money </a:t>
            </a:r>
            <a:r>
              <a:rPr lang="en-US" sz="3900" dirty="0">
                <a:solidFill>
                  <a:srgbClr val="FFFFFF"/>
                </a:solidFill>
                <a:latin typeface="Comic Sans MS" pitchFamily="66" charset="0"/>
              </a:rPr>
              <a:t>and it used to be yours!</a:t>
            </a:r>
            <a:endParaRPr lang="en-US" sz="3900" b="1" dirty="0">
              <a:solidFill>
                <a:srgbClr val="FFFFFF"/>
              </a:solidFill>
              <a:latin typeface="Comic Sans MS" pitchFamily="66" charset="0"/>
            </a:endParaRPr>
          </a:p>
        </p:txBody>
      </p:sp>
      <p:sp>
        <p:nvSpPr>
          <p:cNvPr id="6" name="TextBox 5"/>
          <p:cNvSpPr txBox="1"/>
          <p:nvPr/>
        </p:nvSpPr>
        <p:spPr>
          <a:xfrm>
            <a:off x="5527040" y="4235837"/>
            <a:ext cx="2959100" cy="707886"/>
          </a:xfrm>
          <a:prstGeom prst="rect">
            <a:avLst/>
          </a:prstGeom>
          <a:noFill/>
        </p:spPr>
        <p:txBody>
          <a:bodyPr wrap="square" rtlCol="0">
            <a:spAutoFit/>
          </a:bodyPr>
          <a:lstStyle/>
          <a:p>
            <a:r>
              <a:rPr lang="en-US" sz="4000" b="1" u="sng" dirty="0" smtClean="0">
                <a:solidFill>
                  <a:schemeClr val="bg1">
                    <a:lumMod val="25000"/>
                  </a:schemeClr>
                </a:solidFill>
                <a:latin typeface="Comic Sans MS" pitchFamily="66" charset="0"/>
              </a:rPr>
              <a:t>borrowing</a:t>
            </a:r>
            <a:r>
              <a:rPr lang="en-US" sz="4000" b="1" dirty="0" smtClean="0">
                <a:solidFill>
                  <a:schemeClr val="bg1">
                    <a:lumMod val="25000"/>
                  </a:schemeClr>
                </a:solidFill>
                <a:latin typeface="Comic Sans MS" pitchFamily="66" charset="0"/>
              </a:rPr>
              <a:t>!</a:t>
            </a:r>
            <a:endParaRPr lang="en-US" sz="4000" b="1" dirty="0">
              <a:solidFill>
                <a:schemeClr val="bg1">
                  <a:lumMod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p:cNvPicPr>
            <a:picLocks noChangeAspect="1" noChangeArrowheads="1"/>
          </p:cNvPicPr>
          <p:nvPr/>
        </p:nvPicPr>
        <p:blipFill>
          <a:blip r:embed="rId3" cstate="print"/>
          <a:srcRect/>
          <a:stretch>
            <a:fillRect/>
          </a:stretch>
        </p:blipFill>
        <p:spPr bwMode="auto">
          <a:xfrm>
            <a:off x="25400" y="9525"/>
            <a:ext cx="900113" cy="5641975"/>
          </a:xfrm>
          <a:prstGeom prst="rect">
            <a:avLst/>
          </a:prstGeom>
          <a:noFill/>
          <a:ln w="12700">
            <a:noFill/>
            <a:miter lim="800000"/>
            <a:headEnd/>
            <a:tailEnd/>
          </a:ln>
        </p:spPr>
      </p:pic>
      <p:sp>
        <p:nvSpPr>
          <p:cNvPr id="22531" name="TextBox 3"/>
          <p:cNvSpPr txBox="1">
            <a:spLocks noChangeArrowheads="1"/>
          </p:cNvSpPr>
          <p:nvPr/>
        </p:nvSpPr>
        <p:spPr bwMode="auto">
          <a:xfrm>
            <a:off x="952500" y="355600"/>
            <a:ext cx="8191500" cy="4647426"/>
          </a:xfrm>
          <a:prstGeom prst="rect">
            <a:avLst/>
          </a:prstGeom>
          <a:noFill/>
          <a:ln w="9525">
            <a:noFill/>
            <a:miter lim="800000"/>
            <a:headEnd/>
            <a:tailEnd/>
          </a:ln>
        </p:spPr>
        <p:txBody>
          <a:bodyPr>
            <a:spAutoFit/>
          </a:bodyPr>
          <a:lstStyle/>
          <a:p>
            <a:r>
              <a:rPr lang="en-US" sz="3600" b="1" dirty="0">
                <a:solidFill>
                  <a:srgbClr val="C00000"/>
                </a:solidFill>
                <a:latin typeface="Comic Sans MS" pitchFamily="66" charset="0"/>
              </a:rPr>
              <a:t>Glossary of Federal Budget Terms</a:t>
            </a:r>
          </a:p>
          <a:p>
            <a:endParaRPr lang="en-US" sz="2400" dirty="0">
              <a:latin typeface="Comic Sans MS" pitchFamily="66" charset="0"/>
            </a:endParaRPr>
          </a:p>
          <a:p>
            <a:r>
              <a:rPr lang="en-US" sz="2600" b="1" u="sng" dirty="0">
                <a:solidFill>
                  <a:srgbClr val="C00000"/>
                </a:solidFill>
                <a:latin typeface="Comic Sans MS" pitchFamily="66" charset="0"/>
              </a:rPr>
              <a:t>Discretionary Programs</a:t>
            </a:r>
            <a:r>
              <a:rPr lang="en-US" sz="2600" b="1" dirty="0">
                <a:solidFill>
                  <a:srgbClr val="C00000"/>
                </a:solidFill>
                <a:latin typeface="Comic Sans MS" pitchFamily="66" charset="0"/>
              </a:rPr>
              <a:t>:</a:t>
            </a:r>
            <a:r>
              <a:rPr lang="en-US" sz="2600" dirty="0">
                <a:solidFill>
                  <a:srgbClr val="C00000"/>
                </a:solidFill>
                <a:latin typeface="Comic Sans MS" pitchFamily="66" charset="0"/>
              </a:rPr>
              <a:t> </a:t>
            </a:r>
            <a:r>
              <a:rPr lang="en-US" sz="2600" dirty="0">
                <a:latin typeface="Comic Sans MS" pitchFamily="66" charset="0"/>
              </a:rPr>
              <a:t>Programs funded by </a:t>
            </a:r>
            <a:r>
              <a:rPr lang="en-US" sz="2600" dirty="0" smtClean="0">
                <a:latin typeface="Comic Sans MS" pitchFamily="66" charset="0"/>
              </a:rPr>
              <a:t>one of twelve (12) annual </a:t>
            </a:r>
            <a:r>
              <a:rPr lang="en-US" sz="2600" dirty="0">
                <a:latin typeface="Comic Sans MS" pitchFamily="66" charset="0"/>
              </a:rPr>
              <a:t>congressional </a:t>
            </a:r>
            <a:r>
              <a:rPr lang="en-US" sz="2600" dirty="0" smtClean="0">
                <a:latin typeface="Comic Sans MS" pitchFamily="66" charset="0"/>
              </a:rPr>
              <a:t>appropriation </a:t>
            </a:r>
            <a:r>
              <a:rPr lang="en-US" sz="2600" dirty="0">
                <a:latin typeface="Comic Sans MS" pitchFamily="66" charset="0"/>
              </a:rPr>
              <a:t>bills </a:t>
            </a:r>
            <a:r>
              <a:rPr lang="en-US" sz="2600" dirty="0" smtClean="0">
                <a:latin typeface="Comic Sans MS" pitchFamily="66" charset="0"/>
              </a:rPr>
              <a:t>- currently </a:t>
            </a:r>
            <a:r>
              <a:rPr lang="en-US" sz="2600" dirty="0">
                <a:latin typeface="Comic Sans MS" pitchFamily="66" charset="0"/>
              </a:rPr>
              <a:t>about 1/3</a:t>
            </a:r>
            <a:r>
              <a:rPr lang="en-US" sz="2600" baseline="30000" dirty="0">
                <a:latin typeface="Comic Sans MS" pitchFamily="66" charset="0"/>
              </a:rPr>
              <a:t>rd</a:t>
            </a:r>
            <a:r>
              <a:rPr lang="en-US" sz="2600" dirty="0">
                <a:latin typeface="Comic Sans MS" pitchFamily="66" charset="0"/>
              </a:rPr>
              <a:t> of </a:t>
            </a:r>
            <a:r>
              <a:rPr lang="en-US" sz="2600" dirty="0" smtClean="0">
                <a:latin typeface="Comic Sans MS" pitchFamily="66" charset="0"/>
              </a:rPr>
              <a:t>the federal budget.</a:t>
            </a:r>
            <a:endParaRPr lang="en-US" sz="2600" dirty="0">
              <a:latin typeface="Comic Sans MS" pitchFamily="66" charset="0"/>
            </a:endParaRPr>
          </a:p>
          <a:p>
            <a:endParaRPr lang="en-US" sz="1800" dirty="0">
              <a:latin typeface="Comic Sans MS" pitchFamily="66" charset="0"/>
            </a:endParaRPr>
          </a:p>
          <a:p>
            <a:r>
              <a:rPr lang="en-US" sz="2600" b="1" u="sng" dirty="0">
                <a:solidFill>
                  <a:srgbClr val="C00000"/>
                </a:solidFill>
                <a:latin typeface="Comic Sans MS" pitchFamily="66" charset="0"/>
              </a:rPr>
              <a:t>Discretionary Spending Cap</a:t>
            </a:r>
            <a:r>
              <a:rPr lang="en-US" sz="2600" b="1" dirty="0">
                <a:solidFill>
                  <a:srgbClr val="C00000"/>
                </a:solidFill>
                <a:latin typeface="Comic Sans MS" pitchFamily="66" charset="0"/>
              </a:rPr>
              <a:t>:</a:t>
            </a:r>
            <a:r>
              <a:rPr lang="en-US" sz="2600" dirty="0">
                <a:solidFill>
                  <a:srgbClr val="C00000"/>
                </a:solidFill>
                <a:latin typeface="Comic Sans MS" pitchFamily="66" charset="0"/>
              </a:rPr>
              <a:t> </a:t>
            </a:r>
            <a:r>
              <a:rPr lang="en-US" sz="2600" dirty="0">
                <a:latin typeface="Comic Sans MS" pitchFamily="66" charset="0"/>
              </a:rPr>
              <a:t>A self-imposed limit that Congress places on the total amount of budget authority and outlay for all discretionary programs in a given fiscal year</a:t>
            </a:r>
            <a:r>
              <a:rPr lang="en-US" sz="2600" dirty="0" smtClean="0">
                <a:latin typeface="Comic Sans MS" pitchFamily="66" charset="0"/>
              </a:rPr>
              <a:t>.</a:t>
            </a:r>
            <a:endParaRPr lang="en-US" sz="2600" dirty="0">
              <a:latin typeface="Comic Sans MS" pitchFamily="66" charset="0"/>
            </a:endParaRPr>
          </a:p>
          <a:p>
            <a:endParaRPr lang="en-US" sz="2600" b="1" u="sng" dirty="0" smtClean="0">
              <a:solidFill>
                <a:srgbClr val="C00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p:cNvPicPr>
            <a:picLocks noChangeAspect="1" noChangeArrowheads="1"/>
          </p:cNvPicPr>
          <p:nvPr/>
        </p:nvPicPr>
        <p:blipFill>
          <a:blip r:embed="rId3" cstate="print"/>
          <a:srcRect/>
          <a:stretch>
            <a:fillRect/>
          </a:stretch>
        </p:blipFill>
        <p:spPr bwMode="auto">
          <a:xfrm>
            <a:off x="25400" y="9525"/>
            <a:ext cx="900113" cy="5641975"/>
          </a:xfrm>
          <a:prstGeom prst="rect">
            <a:avLst/>
          </a:prstGeom>
          <a:noFill/>
          <a:ln w="12700">
            <a:noFill/>
            <a:miter lim="800000"/>
            <a:headEnd/>
            <a:tailEnd/>
          </a:ln>
        </p:spPr>
      </p:pic>
      <p:sp>
        <p:nvSpPr>
          <p:cNvPr id="22531" name="TextBox 3"/>
          <p:cNvSpPr txBox="1">
            <a:spLocks noChangeArrowheads="1"/>
          </p:cNvSpPr>
          <p:nvPr/>
        </p:nvSpPr>
        <p:spPr bwMode="auto">
          <a:xfrm>
            <a:off x="952500" y="355600"/>
            <a:ext cx="8001000" cy="5416868"/>
          </a:xfrm>
          <a:prstGeom prst="rect">
            <a:avLst/>
          </a:prstGeom>
          <a:noFill/>
          <a:ln w="9525">
            <a:noFill/>
            <a:miter lim="800000"/>
            <a:headEnd/>
            <a:tailEnd/>
          </a:ln>
        </p:spPr>
        <p:txBody>
          <a:bodyPr wrap="square">
            <a:spAutoFit/>
          </a:bodyPr>
          <a:lstStyle/>
          <a:p>
            <a:r>
              <a:rPr lang="en-US" sz="3600" b="1" dirty="0">
                <a:solidFill>
                  <a:srgbClr val="C00000"/>
                </a:solidFill>
                <a:latin typeface="Comic Sans MS" pitchFamily="66" charset="0"/>
              </a:rPr>
              <a:t>Glossary of Federal Budget Terms</a:t>
            </a:r>
          </a:p>
          <a:p>
            <a:endParaRPr lang="en-US" sz="2400" dirty="0">
              <a:latin typeface="Comic Sans MS" pitchFamily="66" charset="0"/>
            </a:endParaRPr>
          </a:p>
          <a:p>
            <a:r>
              <a:rPr lang="en-US" sz="2600" b="1" u="sng" dirty="0">
                <a:solidFill>
                  <a:srgbClr val="C00000"/>
                </a:solidFill>
                <a:latin typeface="Comic Sans MS" pitchFamily="66" charset="0"/>
              </a:rPr>
              <a:t>Earmarks</a:t>
            </a:r>
            <a:r>
              <a:rPr lang="en-US" sz="2600" b="1" dirty="0">
                <a:solidFill>
                  <a:srgbClr val="C00000"/>
                </a:solidFill>
                <a:latin typeface="Comic Sans MS" pitchFamily="66" charset="0"/>
              </a:rPr>
              <a:t>:</a:t>
            </a:r>
            <a:r>
              <a:rPr lang="en-US" sz="2600" dirty="0">
                <a:latin typeface="Comic Sans MS" pitchFamily="66" charset="0"/>
              </a:rPr>
              <a:t> Often referred to as “</a:t>
            </a:r>
            <a:r>
              <a:rPr lang="en-US" sz="2600" u="sng" dirty="0">
                <a:latin typeface="Comic Sans MS" pitchFamily="66" charset="0"/>
              </a:rPr>
              <a:t>pork</a:t>
            </a:r>
            <a:r>
              <a:rPr lang="en-US" sz="2600" dirty="0">
                <a:latin typeface="Comic Sans MS" pitchFamily="66" charset="0"/>
              </a:rPr>
              <a:t>” these are appropriations that </a:t>
            </a:r>
            <a:r>
              <a:rPr lang="en-US" sz="2600" dirty="0" smtClean="0">
                <a:latin typeface="Comic Sans MS" pitchFamily="66" charset="0"/>
              </a:rPr>
              <a:t>fund </a:t>
            </a:r>
            <a:r>
              <a:rPr lang="en-US" sz="2600" dirty="0">
                <a:latin typeface="Comic Sans MS" pitchFamily="66" charset="0"/>
              </a:rPr>
              <a:t>specific </a:t>
            </a:r>
            <a:r>
              <a:rPr lang="en-US" sz="2600" dirty="0" smtClean="0">
                <a:latin typeface="Comic Sans MS" pitchFamily="66" charset="0"/>
              </a:rPr>
              <a:t>projects, </a:t>
            </a:r>
            <a:r>
              <a:rPr lang="en-US" sz="2600" dirty="0">
                <a:latin typeface="Comic Sans MS" pitchFamily="66" charset="0"/>
              </a:rPr>
              <a:t>e.g., a new research center at a university or a </a:t>
            </a:r>
            <a:r>
              <a:rPr lang="en-US" sz="2600" dirty="0" smtClean="0">
                <a:latin typeface="Comic Sans MS" pitchFamily="66" charset="0"/>
              </a:rPr>
              <a:t>bridge </a:t>
            </a:r>
            <a:r>
              <a:rPr lang="en-US" sz="2600" dirty="0">
                <a:latin typeface="Comic Sans MS" pitchFamily="66" charset="0"/>
              </a:rPr>
              <a:t>in a particular state.  </a:t>
            </a:r>
            <a:r>
              <a:rPr lang="en-US" sz="2600" dirty="0" smtClean="0">
                <a:latin typeface="Comic Sans MS" pitchFamily="66" charset="0"/>
              </a:rPr>
              <a:t>Earmarks </a:t>
            </a:r>
            <a:r>
              <a:rPr lang="en-US" sz="2600" dirty="0">
                <a:latin typeface="Comic Sans MS" pitchFamily="66" charset="0"/>
              </a:rPr>
              <a:t>by-pass the </a:t>
            </a:r>
            <a:r>
              <a:rPr lang="en-US" sz="2600" dirty="0" smtClean="0">
                <a:latin typeface="Comic Sans MS" pitchFamily="66" charset="0"/>
              </a:rPr>
              <a:t>normal process </a:t>
            </a:r>
            <a:r>
              <a:rPr lang="en-US" sz="2600" dirty="0">
                <a:latin typeface="Comic Sans MS" pitchFamily="66" charset="0"/>
              </a:rPr>
              <a:t>within an agency for determining what projects to </a:t>
            </a:r>
            <a:r>
              <a:rPr lang="en-US" sz="2600" dirty="0" smtClean="0">
                <a:latin typeface="Comic Sans MS" pitchFamily="66" charset="0"/>
              </a:rPr>
              <a:t>fund - in the case of science, by peer review.  The cost of earmarks are often charged against the agency’s appropriation, thus limiting the funds available for projects through the agency’s normal funding process. </a:t>
            </a:r>
          </a:p>
          <a:p>
            <a:endParaRPr lang="en-US" sz="2600" dirty="0">
              <a:latin typeface="Comic Sans MS" pitchFamily="66"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p:cNvPicPr>
            <a:picLocks noChangeAspect="1" noChangeArrowheads="1"/>
          </p:cNvPicPr>
          <p:nvPr/>
        </p:nvPicPr>
        <p:blipFill>
          <a:blip r:embed="rId3" cstate="print"/>
          <a:srcRect/>
          <a:stretch>
            <a:fillRect/>
          </a:stretch>
        </p:blipFill>
        <p:spPr bwMode="auto">
          <a:xfrm>
            <a:off x="25400" y="9525"/>
            <a:ext cx="900113" cy="5641975"/>
          </a:xfrm>
          <a:prstGeom prst="rect">
            <a:avLst/>
          </a:prstGeom>
          <a:noFill/>
          <a:ln w="12700">
            <a:noFill/>
            <a:miter lim="800000"/>
            <a:headEnd/>
            <a:tailEnd/>
          </a:ln>
        </p:spPr>
      </p:pic>
      <p:sp>
        <p:nvSpPr>
          <p:cNvPr id="22531" name="TextBox 3"/>
          <p:cNvSpPr txBox="1">
            <a:spLocks noChangeArrowheads="1"/>
          </p:cNvSpPr>
          <p:nvPr/>
        </p:nvSpPr>
        <p:spPr bwMode="auto">
          <a:xfrm>
            <a:off x="952500" y="355600"/>
            <a:ext cx="7950200" cy="6278642"/>
          </a:xfrm>
          <a:prstGeom prst="rect">
            <a:avLst/>
          </a:prstGeom>
          <a:noFill/>
          <a:ln w="9525">
            <a:noFill/>
            <a:miter lim="800000"/>
            <a:headEnd/>
            <a:tailEnd/>
          </a:ln>
        </p:spPr>
        <p:txBody>
          <a:bodyPr wrap="square">
            <a:spAutoFit/>
          </a:bodyPr>
          <a:lstStyle/>
          <a:p>
            <a:r>
              <a:rPr lang="en-US" sz="3600" b="1" dirty="0">
                <a:solidFill>
                  <a:srgbClr val="C00000"/>
                </a:solidFill>
                <a:latin typeface="Comic Sans MS" pitchFamily="66" charset="0"/>
              </a:rPr>
              <a:t>Glossary of Federal Budget Terms</a:t>
            </a:r>
          </a:p>
          <a:p>
            <a:endParaRPr lang="en-US" sz="2600" dirty="0">
              <a:latin typeface="Comic Sans MS" pitchFamily="66" charset="0"/>
            </a:endParaRPr>
          </a:p>
          <a:p>
            <a:r>
              <a:rPr lang="en-US" sz="2600" b="1" dirty="0" smtClean="0">
                <a:solidFill>
                  <a:srgbClr val="C00000"/>
                </a:solidFill>
                <a:latin typeface="Comic Sans MS" pitchFamily="66" charset="0"/>
              </a:rPr>
              <a:t>Hard Earmarks</a:t>
            </a:r>
            <a:r>
              <a:rPr lang="en-US" sz="2600" dirty="0" smtClean="0">
                <a:latin typeface="Comic Sans MS" pitchFamily="66" charset="0"/>
              </a:rPr>
              <a:t>: Contained in legislative text, therefore they are required by law.</a:t>
            </a:r>
          </a:p>
          <a:p>
            <a:endParaRPr lang="en-US" sz="2600" dirty="0">
              <a:latin typeface="Comic Sans MS" pitchFamily="66" charset="0"/>
            </a:endParaRPr>
          </a:p>
          <a:p>
            <a:r>
              <a:rPr lang="en-US" sz="2600" b="1" dirty="0" smtClean="0">
                <a:solidFill>
                  <a:srgbClr val="C00000"/>
                </a:solidFill>
                <a:latin typeface="Comic Sans MS" pitchFamily="66" charset="0"/>
              </a:rPr>
              <a:t>Soft Earmarks: </a:t>
            </a:r>
            <a:r>
              <a:rPr lang="en-US" sz="2600" dirty="0" smtClean="0">
                <a:latin typeface="Comic Sans MS" pitchFamily="66" charset="0"/>
              </a:rPr>
              <a:t>Contained in a Congressional </a:t>
            </a:r>
            <a:r>
              <a:rPr lang="en-US" sz="2600" dirty="0">
                <a:latin typeface="Comic Sans MS" pitchFamily="66" charset="0"/>
              </a:rPr>
              <a:t>c</a:t>
            </a:r>
            <a:r>
              <a:rPr lang="en-US" sz="2600" dirty="0" smtClean="0">
                <a:latin typeface="Comic Sans MS" pitchFamily="66" charset="0"/>
              </a:rPr>
              <a:t>ommittee report only, therefore they are not required by law.</a:t>
            </a:r>
          </a:p>
          <a:p>
            <a:endParaRPr lang="en-US" sz="1200" dirty="0" smtClean="0">
              <a:latin typeface="Comic Sans MS" pitchFamily="66" charset="0"/>
            </a:endParaRPr>
          </a:p>
          <a:p>
            <a:pPr marL="914400" lvl="1" indent="-457200">
              <a:buFont typeface="Wingdings" pitchFamily="2" charset="2"/>
              <a:buChar char="§"/>
            </a:pPr>
            <a:r>
              <a:rPr lang="en-US" sz="2600" dirty="0" smtClean="0">
                <a:latin typeface="Comic Sans MS" pitchFamily="66" charset="0"/>
              </a:rPr>
              <a:t>Not binding, but customarily acted upon.</a:t>
            </a:r>
          </a:p>
          <a:p>
            <a:r>
              <a:rPr lang="en-US" sz="1200" dirty="0">
                <a:latin typeface="Comic Sans MS" pitchFamily="66" charset="0"/>
              </a:rPr>
              <a:t>	</a:t>
            </a:r>
          </a:p>
          <a:p>
            <a:pPr marL="914400" lvl="1" indent="-457200">
              <a:buFont typeface="Wingdings" pitchFamily="2" charset="2"/>
              <a:buChar char="§"/>
            </a:pPr>
            <a:r>
              <a:rPr lang="en-US" sz="2600" dirty="0" smtClean="0">
                <a:latin typeface="Comic Sans MS" pitchFamily="66" charset="0"/>
              </a:rPr>
              <a:t>Most earmarks are soft earmarks - not as easily traceable to a specific Congressman.</a:t>
            </a:r>
          </a:p>
          <a:p>
            <a:pPr marL="628650" lvl="1" indent="-171450">
              <a:buFont typeface="Wingdings" pitchFamily="2" charset="2"/>
              <a:buChar char="§"/>
            </a:pPr>
            <a:endParaRPr lang="en-US" sz="1200" dirty="0" smtClean="0">
              <a:latin typeface="Comic Sans MS" pitchFamily="66" charset="0"/>
            </a:endParaRPr>
          </a:p>
          <a:p>
            <a:pPr marL="914400" lvl="1" indent="-457200">
              <a:buFont typeface="Wingdings" pitchFamily="2" charset="2"/>
              <a:buChar char="§"/>
            </a:pPr>
            <a:r>
              <a:rPr lang="en-US" sz="2600" dirty="0" smtClean="0">
                <a:latin typeface="Comic Sans MS" pitchFamily="66" charset="0"/>
              </a:rPr>
              <a:t>FY 2010 there were 9,192 soft earmarks for a total of $11.1 billion.</a:t>
            </a:r>
            <a:endParaRPr lang="en-US" sz="2600" dirty="0">
              <a:latin typeface="Comic Sans MS" pitchFamily="66" charset="0"/>
            </a:endParaRPr>
          </a:p>
          <a:p>
            <a:endParaRPr lang="en-US" sz="1800" b="1" u="sng" dirty="0">
              <a:solidFill>
                <a:srgbClr val="1C9903"/>
              </a:solidFill>
              <a:latin typeface="Comic Sans MS" pitchFamily="66" charset="0"/>
            </a:endParaRPr>
          </a:p>
        </p:txBody>
      </p:sp>
    </p:spTree>
    <p:extLst>
      <p:ext uri="{BB962C8B-B14F-4D97-AF65-F5344CB8AC3E}">
        <p14:creationId xmlns:p14="http://schemas.microsoft.com/office/powerpoint/2010/main" val="168981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1">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31">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p:cNvPicPr>
            <a:picLocks noChangeAspect="1" noChangeArrowheads="1"/>
          </p:cNvPicPr>
          <p:nvPr/>
        </p:nvPicPr>
        <p:blipFill>
          <a:blip r:embed="rId3" cstate="print"/>
          <a:srcRect/>
          <a:stretch>
            <a:fillRect/>
          </a:stretch>
        </p:blipFill>
        <p:spPr bwMode="auto">
          <a:xfrm>
            <a:off x="25400" y="9525"/>
            <a:ext cx="900113" cy="5641975"/>
          </a:xfrm>
          <a:prstGeom prst="rect">
            <a:avLst/>
          </a:prstGeom>
          <a:noFill/>
          <a:ln w="12700">
            <a:noFill/>
            <a:miter lim="800000"/>
            <a:headEnd/>
            <a:tailEnd/>
          </a:ln>
        </p:spPr>
      </p:pic>
      <p:sp>
        <p:nvSpPr>
          <p:cNvPr id="22531" name="TextBox 3"/>
          <p:cNvSpPr txBox="1">
            <a:spLocks noChangeArrowheads="1"/>
          </p:cNvSpPr>
          <p:nvPr/>
        </p:nvSpPr>
        <p:spPr bwMode="auto">
          <a:xfrm>
            <a:off x="952500" y="355600"/>
            <a:ext cx="7835900" cy="4801314"/>
          </a:xfrm>
          <a:prstGeom prst="rect">
            <a:avLst/>
          </a:prstGeom>
          <a:noFill/>
          <a:ln w="9525">
            <a:noFill/>
            <a:miter lim="800000"/>
            <a:headEnd/>
            <a:tailEnd/>
          </a:ln>
        </p:spPr>
        <p:txBody>
          <a:bodyPr wrap="square">
            <a:spAutoFit/>
          </a:bodyPr>
          <a:lstStyle/>
          <a:p>
            <a:r>
              <a:rPr lang="en-US" sz="3600" b="1" dirty="0">
                <a:solidFill>
                  <a:srgbClr val="C00000"/>
                </a:solidFill>
                <a:latin typeface="Comic Sans MS" pitchFamily="66" charset="0"/>
              </a:rPr>
              <a:t>Glossary of Federal Budget Terms</a:t>
            </a:r>
          </a:p>
          <a:p>
            <a:endParaRPr lang="en-US" sz="2400" dirty="0">
              <a:latin typeface="Comic Sans MS" pitchFamily="66" charset="0"/>
            </a:endParaRPr>
          </a:p>
          <a:p>
            <a:r>
              <a:rPr lang="en-US" sz="2600" b="1" u="sng" dirty="0">
                <a:solidFill>
                  <a:srgbClr val="C00000"/>
                </a:solidFill>
                <a:latin typeface="Comic Sans MS" pitchFamily="66" charset="0"/>
              </a:rPr>
              <a:t>Entitlement</a:t>
            </a:r>
            <a:r>
              <a:rPr lang="en-US" sz="2600" b="1" dirty="0">
                <a:solidFill>
                  <a:srgbClr val="C00000"/>
                </a:solidFill>
                <a:latin typeface="Comic Sans MS" pitchFamily="66" charset="0"/>
              </a:rPr>
              <a:t>:</a:t>
            </a:r>
            <a:r>
              <a:rPr lang="en-US" sz="2600" b="1" dirty="0">
                <a:latin typeface="Comic Sans MS" pitchFamily="66" charset="0"/>
              </a:rPr>
              <a:t> </a:t>
            </a:r>
            <a:r>
              <a:rPr lang="en-US" sz="2600" dirty="0" smtClean="0">
                <a:latin typeface="Comic Sans MS" pitchFamily="66" charset="0"/>
              </a:rPr>
              <a:t>A program which mandates </a:t>
            </a:r>
            <a:r>
              <a:rPr lang="en-US" sz="2600" dirty="0">
                <a:latin typeface="Comic Sans MS" pitchFamily="66" charset="0"/>
              </a:rPr>
              <a:t>the payment of benefits to any person </a:t>
            </a:r>
            <a:r>
              <a:rPr lang="en-US" sz="2600" dirty="0" smtClean="0">
                <a:latin typeface="Comic Sans MS" pitchFamily="66" charset="0"/>
              </a:rPr>
              <a:t>meeting certain eligibility </a:t>
            </a:r>
            <a:r>
              <a:rPr lang="en-US" sz="2600" dirty="0">
                <a:latin typeface="Comic Sans MS" pitchFamily="66" charset="0"/>
              </a:rPr>
              <a:t>requirements established by statute.  </a:t>
            </a:r>
            <a:r>
              <a:rPr lang="en-US" sz="2600" dirty="0" smtClean="0">
                <a:latin typeface="Comic Sans MS" pitchFamily="66" charset="0"/>
              </a:rPr>
              <a:t>Therefore, the total </a:t>
            </a:r>
            <a:r>
              <a:rPr lang="en-US" sz="2600" dirty="0">
                <a:latin typeface="Comic Sans MS" pitchFamily="66" charset="0"/>
              </a:rPr>
              <a:t>amount spent is </a:t>
            </a:r>
            <a:r>
              <a:rPr lang="en-US" sz="2600" dirty="0" smtClean="0">
                <a:latin typeface="Comic Sans MS" pitchFamily="66" charset="0"/>
              </a:rPr>
              <a:t>determined by the number of people applying for and meeting the eligibility requirements, not by annual </a:t>
            </a:r>
            <a:r>
              <a:rPr lang="en-US" sz="2600" dirty="0">
                <a:latin typeface="Comic Sans MS" pitchFamily="66" charset="0"/>
              </a:rPr>
              <a:t>congressional appropriations.  Entitlement programs include Social Security, Medicare and Medicaid.</a:t>
            </a:r>
          </a:p>
          <a:p>
            <a:endParaRPr lang="en-US" sz="1200" dirty="0">
              <a:latin typeface="Comic Sans MS" pitchFamily="66"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762000" y="571500"/>
            <a:ext cx="7620000" cy="5715000"/>
          </a:xfrm>
          <a:prstGeom prst="rect">
            <a:avLst/>
          </a:prstGeom>
          <a:noFill/>
          <a:ln w="12700">
            <a:noFill/>
            <a:miter lim="800000"/>
            <a:headEnd/>
            <a:tailEnd/>
          </a:ln>
        </p:spPr>
      </p:pic>
      <p:sp>
        <p:nvSpPr>
          <p:cNvPr id="2" name="Oval 1"/>
          <p:cNvSpPr/>
          <p:nvPr/>
        </p:nvSpPr>
        <p:spPr bwMode="auto">
          <a:xfrm>
            <a:off x="1747520" y="1341120"/>
            <a:ext cx="3637280" cy="1046480"/>
          </a:xfrm>
          <a:prstGeom prst="ellipse">
            <a:avLst/>
          </a:prstGeom>
          <a:solidFill>
            <a:schemeClr val="tx2"/>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00"/>
                </a:solidFill>
                <a:effectLst/>
                <a:latin typeface="Comic Sans MS" pitchFamily="66" charset="0"/>
              </a:rPr>
              <a:t>What is mandatory spending?</a:t>
            </a:r>
          </a:p>
        </p:txBody>
      </p:sp>
    </p:spTree>
    <p:extLst>
      <p:ext uri="{BB962C8B-B14F-4D97-AF65-F5344CB8AC3E}">
        <p14:creationId xmlns:p14="http://schemas.microsoft.com/office/powerpoint/2010/main" val="358929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762000" y="571500"/>
            <a:ext cx="7620000" cy="5715000"/>
          </a:xfrm>
          <a:prstGeom prst="rect">
            <a:avLst/>
          </a:prstGeom>
          <a:noFill/>
          <a:ln w="12700">
            <a:noFill/>
            <a:miter lim="800000"/>
            <a:headEnd/>
            <a:tailEnd/>
          </a:ln>
        </p:spPr>
      </p:pic>
      <p:sp>
        <p:nvSpPr>
          <p:cNvPr id="2" name="Oval 1"/>
          <p:cNvSpPr/>
          <p:nvPr/>
        </p:nvSpPr>
        <p:spPr bwMode="auto">
          <a:xfrm>
            <a:off x="1493520" y="1229360"/>
            <a:ext cx="3891280" cy="1635760"/>
          </a:xfrm>
          <a:prstGeom prst="ellipse">
            <a:avLst/>
          </a:prstGeom>
          <a:solidFill>
            <a:schemeClr val="tx2"/>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00"/>
                </a:solidFill>
                <a:effectLst/>
                <a:latin typeface="Comic Sans MS" pitchFamily="66" charset="0"/>
              </a:rPr>
              <a:t>Combined spending on entitlement programs and the</a:t>
            </a:r>
            <a:r>
              <a:rPr kumimoji="0" lang="en-US" sz="2000" b="0" i="0" u="none" strike="noStrike" cap="none" normalizeH="0" dirty="0" smtClean="0">
                <a:ln>
                  <a:noFill/>
                </a:ln>
                <a:solidFill>
                  <a:srgbClr val="FFFF00"/>
                </a:solidFill>
                <a:effectLst/>
                <a:latin typeface="Comic Sans MS" pitchFamily="66" charset="0"/>
              </a:rPr>
              <a:t> national debt!</a:t>
            </a:r>
            <a:endParaRPr kumimoji="0" lang="en-US" sz="2000" b="0" i="0" u="none" strike="noStrike" cap="none" normalizeH="0" baseline="0" dirty="0" smtClean="0">
              <a:ln>
                <a:noFill/>
              </a:ln>
              <a:solidFill>
                <a:srgbClr val="FFFF00"/>
              </a:solidFill>
              <a:effectLst/>
              <a:latin typeface="Comic Sans MS" pitchFamily="66" charset="0"/>
            </a:endParaRPr>
          </a:p>
        </p:txBody>
      </p:sp>
    </p:spTree>
    <p:extLst>
      <p:ext uri="{BB962C8B-B14F-4D97-AF65-F5344CB8AC3E}">
        <p14:creationId xmlns:p14="http://schemas.microsoft.com/office/powerpoint/2010/main" val="37867423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762000" y="571500"/>
            <a:ext cx="7620000" cy="5715000"/>
          </a:xfrm>
          <a:prstGeom prst="rect">
            <a:avLst/>
          </a:prstGeom>
          <a:noFill/>
          <a:ln w="12700">
            <a:noFill/>
            <a:miter lim="800000"/>
            <a:headEnd/>
            <a:tailEnd/>
          </a:ln>
        </p:spPr>
      </p:pic>
      <p:sp>
        <p:nvSpPr>
          <p:cNvPr id="2" name="Oval 1"/>
          <p:cNvSpPr/>
          <p:nvPr/>
        </p:nvSpPr>
        <p:spPr bwMode="auto">
          <a:xfrm>
            <a:off x="1493520" y="1209040"/>
            <a:ext cx="3891280" cy="1656080"/>
          </a:xfrm>
          <a:prstGeom prst="ellipse">
            <a:avLst/>
          </a:prstGeom>
          <a:solidFill>
            <a:schemeClr val="tx2"/>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solidFill>
                  <a:srgbClr val="FFFF00"/>
                </a:solidFill>
                <a:latin typeface="Comic Sans MS" pitchFamily="66" charset="0"/>
              </a:rPr>
              <a:t>Mandatory spending is now almost 2/3rds (and rising) of all federal spending!</a:t>
            </a:r>
            <a:endParaRPr kumimoji="0" lang="en-US" sz="2000" b="0" i="0" u="none" strike="noStrike" cap="none" normalizeH="0" baseline="0" dirty="0" smtClean="0">
              <a:ln>
                <a:noFill/>
              </a:ln>
              <a:solidFill>
                <a:srgbClr val="FFFF00"/>
              </a:solidFill>
              <a:effectLst/>
              <a:latin typeface="Comic Sans MS" pitchFamily="66"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Documents and Settings\boggs\Desktop\federal-spending_01-580.jpg"/>
          <p:cNvPicPr>
            <a:picLocks noChangeAspect="1" noChangeArrowheads="1"/>
          </p:cNvPicPr>
          <p:nvPr/>
        </p:nvPicPr>
        <p:blipFill>
          <a:blip r:embed="rId3" cstate="print"/>
          <a:srcRect/>
          <a:stretch>
            <a:fillRect/>
          </a:stretch>
        </p:blipFill>
        <p:spPr bwMode="auto">
          <a:xfrm>
            <a:off x="1003300" y="406400"/>
            <a:ext cx="6756400" cy="5929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p:cNvPicPr>
            <a:picLocks noChangeAspect="1" noChangeArrowheads="1"/>
          </p:cNvPicPr>
          <p:nvPr/>
        </p:nvPicPr>
        <p:blipFill>
          <a:blip r:embed="rId3" cstate="print"/>
          <a:srcRect/>
          <a:stretch>
            <a:fillRect/>
          </a:stretch>
        </p:blipFill>
        <p:spPr bwMode="auto">
          <a:xfrm>
            <a:off x="25400" y="9525"/>
            <a:ext cx="900113" cy="5641975"/>
          </a:xfrm>
          <a:prstGeom prst="rect">
            <a:avLst/>
          </a:prstGeom>
          <a:noFill/>
          <a:ln w="12700">
            <a:noFill/>
            <a:miter lim="800000"/>
            <a:headEnd/>
            <a:tailEnd/>
          </a:ln>
        </p:spPr>
      </p:pic>
      <p:sp>
        <p:nvSpPr>
          <p:cNvPr id="44035" name="TextBox 3"/>
          <p:cNvSpPr txBox="1">
            <a:spLocks noChangeArrowheads="1"/>
          </p:cNvSpPr>
          <p:nvPr/>
        </p:nvSpPr>
        <p:spPr bwMode="auto">
          <a:xfrm>
            <a:off x="952500" y="355600"/>
            <a:ext cx="7912100" cy="6740307"/>
          </a:xfrm>
          <a:prstGeom prst="rect">
            <a:avLst/>
          </a:prstGeom>
          <a:noFill/>
          <a:ln w="9525">
            <a:noFill/>
            <a:miter lim="800000"/>
            <a:headEnd/>
            <a:tailEnd/>
          </a:ln>
        </p:spPr>
        <p:txBody>
          <a:bodyPr wrap="square">
            <a:spAutoFit/>
          </a:bodyPr>
          <a:lstStyle/>
          <a:p>
            <a:pPr>
              <a:defRPr/>
            </a:pPr>
            <a:r>
              <a:rPr lang="en-US" sz="3600" b="1" dirty="0">
                <a:solidFill>
                  <a:srgbClr val="C00000"/>
                </a:solidFill>
                <a:latin typeface="Comic Sans MS" pitchFamily="66" charset="0"/>
              </a:rPr>
              <a:t>Glossary of Federal Budget Terms</a:t>
            </a:r>
            <a:endParaRPr lang="en-US" sz="2000" dirty="0">
              <a:solidFill>
                <a:srgbClr val="C00000"/>
              </a:solidFill>
              <a:latin typeface="Comic Sans MS" pitchFamily="66" charset="0"/>
            </a:endParaRPr>
          </a:p>
          <a:p>
            <a:pPr>
              <a:defRPr/>
            </a:pPr>
            <a:endParaRPr lang="en-US" sz="2400" dirty="0">
              <a:latin typeface="Comic Sans MS" pitchFamily="66" charset="0"/>
            </a:endParaRPr>
          </a:p>
          <a:p>
            <a:pPr>
              <a:defRPr/>
            </a:pPr>
            <a:r>
              <a:rPr lang="en-US" sz="2600" b="1" u="sng" dirty="0">
                <a:solidFill>
                  <a:srgbClr val="C00000"/>
                </a:solidFill>
                <a:latin typeface="Comic Sans MS" pitchFamily="66" charset="0"/>
              </a:rPr>
              <a:t>Deficit</a:t>
            </a:r>
            <a:r>
              <a:rPr lang="en-US" sz="2600" b="1" dirty="0">
                <a:solidFill>
                  <a:srgbClr val="C00000"/>
                </a:solidFill>
                <a:latin typeface="Comic Sans MS" pitchFamily="66" charset="0"/>
              </a:rPr>
              <a:t>:</a:t>
            </a:r>
            <a:r>
              <a:rPr lang="en-US" sz="2600" b="1" dirty="0">
                <a:latin typeface="Comic Sans MS" pitchFamily="66" charset="0"/>
              </a:rPr>
              <a:t> </a:t>
            </a:r>
            <a:r>
              <a:rPr lang="en-US" sz="2600" dirty="0">
                <a:latin typeface="Comic Sans MS" pitchFamily="66" charset="0"/>
              </a:rPr>
              <a:t>The amount by which the government’s spending exceeds </a:t>
            </a:r>
            <a:r>
              <a:rPr lang="en-US" sz="2600" dirty="0" smtClean="0">
                <a:latin typeface="Comic Sans MS" pitchFamily="66" charset="0"/>
              </a:rPr>
              <a:t>it</a:t>
            </a:r>
            <a:r>
              <a:rPr lang="en-US" sz="2600" dirty="0">
                <a:latin typeface="Comic Sans MS" pitchFamily="66" charset="0"/>
              </a:rPr>
              <a:t>s</a:t>
            </a:r>
            <a:r>
              <a:rPr lang="en-US" sz="2600" dirty="0" smtClean="0">
                <a:latin typeface="Comic Sans MS" pitchFamily="66" charset="0"/>
              </a:rPr>
              <a:t> </a:t>
            </a:r>
            <a:r>
              <a:rPr lang="en-US" sz="2600" dirty="0">
                <a:latin typeface="Comic Sans MS" pitchFamily="66" charset="0"/>
              </a:rPr>
              <a:t>revenues in a </a:t>
            </a:r>
            <a:r>
              <a:rPr lang="en-US" sz="2600" u="sng" dirty="0">
                <a:latin typeface="Comic Sans MS" pitchFamily="66" charset="0"/>
              </a:rPr>
              <a:t>single fiscal year</a:t>
            </a:r>
            <a:r>
              <a:rPr lang="en-US" sz="2600" dirty="0">
                <a:latin typeface="Comic Sans MS" pitchFamily="66" charset="0"/>
              </a:rPr>
              <a:t>.  In 2011 </a:t>
            </a:r>
            <a:r>
              <a:rPr lang="en-US" sz="2600" dirty="0" smtClean="0">
                <a:latin typeface="Comic Sans MS" pitchFamily="66" charset="0"/>
              </a:rPr>
              <a:t>nearly 40 </a:t>
            </a:r>
            <a:r>
              <a:rPr lang="en-US" sz="2600" dirty="0">
                <a:latin typeface="Comic Sans MS" pitchFamily="66" charset="0"/>
              </a:rPr>
              <a:t>cents of every dollar </a:t>
            </a:r>
            <a:r>
              <a:rPr lang="en-US" sz="2600" dirty="0" smtClean="0">
                <a:latin typeface="Comic Sans MS" pitchFamily="66" charset="0"/>
              </a:rPr>
              <a:t>spent was borrowed!</a:t>
            </a:r>
            <a:endParaRPr lang="en-US" sz="2600" dirty="0">
              <a:latin typeface="Comic Sans MS" pitchFamily="66" charset="0"/>
            </a:endParaRPr>
          </a:p>
          <a:p>
            <a:pPr>
              <a:defRPr/>
            </a:pPr>
            <a:endParaRPr lang="en-US" sz="800" dirty="0">
              <a:latin typeface="Comic Sans MS" pitchFamily="66" charset="0"/>
            </a:endParaRPr>
          </a:p>
          <a:p>
            <a:pPr marL="914400">
              <a:defRPr/>
            </a:pPr>
            <a:endParaRPr lang="en-US" sz="1200" dirty="0">
              <a:latin typeface="Comic Sans MS" pitchFamily="66" charset="0"/>
            </a:endParaRPr>
          </a:p>
          <a:p>
            <a:pPr marL="457200">
              <a:defRPr/>
            </a:pPr>
            <a:r>
              <a:rPr lang="en-US" sz="2600" b="1" u="sng" dirty="0" smtClean="0">
                <a:solidFill>
                  <a:srgbClr val="C00000"/>
                </a:solidFill>
                <a:latin typeface="Comic Sans MS" pitchFamily="66" charset="0"/>
              </a:rPr>
              <a:t>Unified </a:t>
            </a:r>
            <a:r>
              <a:rPr lang="en-US" sz="2600" b="1" u="sng" dirty="0">
                <a:solidFill>
                  <a:srgbClr val="C00000"/>
                </a:solidFill>
                <a:latin typeface="Comic Sans MS" pitchFamily="66" charset="0"/>
              </a:rPr>
              <a:t>Deficit</a:t>
            </a:r>
            <a:r>
              <a:rPr lang="en-US" sz="2600" b="1" dirty="0">
                <a:solidFill>
                  <a:srgbClr val="C00000"/>
                </a:solidFill>
                <a:latin typeface="Comic Sans MS" pitchFamily="66" charset="0"/>
              </a:rPr>
              <a:t>:</a:t>
            </a:r>
            <a:r>
              <a:rPr lang="en-US" sz="2600" dirty="0">
                <a:solidFill>
                  <a:srgbClr val="C00000"/>
                </a:solidFill>
                <a:latin typeface="Comic Sans MS" pitchFamily="66" charset="0"/>
              </a:rPr>
              <a:t> </a:t>
            </a:r>
            <a:r>
              <a:rPr lang="en-US" sz="2600" dirty="0">
                <a:latin typeface="Comic Sans MS" pitchFamily="66" charset="0"/>
              </a:rPr>
              <a:t>The most commonly used measure of the federal </a:t>
            </a:r>
            <a:r>
              <a:rPr lang="en-US" sz="2600" dirty="0" smtClean="0">
                <a:latin typeface="Comic Sans MS" pitchFamily="66" charset="0"/>
              </a:rPr>
              <a:t>deficit, it </a:t>
            </a:r>
            <a:r>
              <a:rPr lang="en-US" sz="2600" dirty="0">
                <a:latin typeface="Comic Sans MS" pitchFamily="66" charset="0"/>
              </a:rPr>
              <a:t>includes all federal spending and all federal revenues.</a:t>
            </a:r>
          </a:p>
          <a:p>
            <a:pPr>
              <a:defRPr/>
            </a:pPr>
            <a:endParaRPr lang="en-US" sz="1200" dirty="0">
              <a:latin typeface="Comic Sans MS" pitchFamily="66" charset="0"/>
            </a:endParaRPr>
          </a:p>
          <a:p>
            <a:pPr marL="457200">
              <a:defRPr/>
            </a:pPr>
            <a:r>
              <a:rPr lang="en-US" sz="2600" b="1" u="sng" dirty="0" smtClean="0">
                <a:solidFill>
                  <a:srgbClr val="C00000"/>
                </a:solidFill>
                <a:latin typeface="Comic Sans MS" pitchFamily="66" charset="0"/>
              </a:rPr>
              <a:t>Federal </a:t>
            </a:r>
            <a:r>
              <a:rPr lang="en-US" sz="2600" b="1" u="sng" dirty="0">
                <a:solidFill>
                  <a:srgbClr val="C00000"/>
                </a:solidFill>
                <a:latin typeface="Comic Sans MS" pitchFamily="66" charset="0"/>
              </a:rPr>
              <a:t>Funds Ceiling</a:t>
            </a:r>
            <a:r>
              <a:rPr lang="en-US" sz="2600" b="1" dirty="0">
                <a:solidFill>
                  <a:srgbClr val="C00000"/>
                </a:solidFill>
                <a:latin typeface="Comic Sans MS" pitchFamily="66" charset="0"/>
              </a:rPr>
              <a:t>:</a:t>
            </a:r>
            <a:r>
              <a:rPr lang="en-US" sz="2600" dirty="0">
                <a:solidFill>
                  <a:srgbClr val="C00000"/>
                </a:solidFill>
                <a:latin typeface="Comic Sans MS" pitchFamily="66" charset="0"/>
              </a:rPr>
              <a:t> </a:t>
            </a:r>
            <a:r>
              <a:rPr lang="en-US" sz="2600" dirty="0">
                <a:latin typeface="Comic Sans MS" pitchFamily="66" charset="0"/>
              </a:rPr>
              <a:t>A measure of the federal deficit that excludes the spending and revenue </a:t>
            </a:r>
            <a:r>
              <a:rPr lang="en-US" sz="2600" dirty="0" smtClean="0">
                <a:latin typeface="Comic Sans MS" pitchFamily="66" charset="0"/>
              </a:rPr>
              <a:t>from </a:t>
            </a:r>
            <a:r>
              <a:rPr lang="en-US" sz="2600" dirty="0">
                <a:latin typeface="Comic Sans MS" pitchFamily="66" charset="0"/>
              </a:rPr>
              <a:t>federal government trust funds such as Social Security.</a:t>
            </a:r>
          </a:p>
          <a:p>
            <a:pPr>
              <a:defRPr/>
            </a:pPr>
            <a:endParaRPr lang="en-US" sz="2400" dirty="0">
              <a:latin typeface="Comic Sans MS" pitchFamily="66" charset="0"/>
            </a:endParaRPr>
          </a:p>
          <a:p>
            <a:pPr>
              <a:defRPr/>
            </a:pPr>
            <a:endParaRPr lang="en-US" sz="26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121" y="99707"/>
            <a:ext cx="8473440" cy="62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3849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9700" y="1892300"/>
            <a:ext cx="9144000" cy="4093428"/>
          </a:xfrm>
          <a:prstGeom prst="rect">
            <a:avLst/>
          </a:prstGeom>
          <a:noFill/>
        </p:spPr>
        <p:txBody>
          <a:bodyPr>
            <a:spAutoFit/>
          </a:bodyPr>
          <a:lstStyle/>
          <a:p>
            <a:pPr>
              <a:defRPr/>
            </a:pPr>
            <a:endParaRPr lang="en-US" sz="2000" dirty="0">
              <a:latin typeface="Comic Sans MS" pitchFamily="66" charset="0"/>
            </a:endParaRPr>
          </a:p>
          <a:p>
            <a:pPr marL="635000" lvl="2" indent="-228600">
              <a:spcAft>
                <a:spcPts val="1200"/>
              </a:spcAft>
              <a:buFont typeface="Arial" pitchFamily="34" charset="0"/>
              <a:buChar char="•"/>
              <a:defRPr/>
            </a:pPr>
            <a:r>
              <a:rPr lang="en-US" sz="3200" dirty="0">
                <a:latin typeface="Comic Sans MS" pitchFamily="66" charset="0"/>
              </a:rPr>
              <a:t>  Bills can be passed, but without money </a:t>
            </a:r>
            <a:r>
              <a:rPr lang="en-US" sz="3200" dirty="0" smtClean="0">
                <a:latin typeface="Comic Sans MS" pitchFamily="66" charset="0"/>
              </a:rPr>
              <a:t>	policies can’t </a:t>
            </a:r>
            <a:r>
              <a:rPr lang="en-US" sz="3200" dirty="0">
                <a:latin typeface="Comic Sans MS" pitchFamily="66" charset="0"/>
              </a:rPr>
              <a:t>be implemented.</a:t>
            </a:r>
          </a:p>
          <a:p>
            <a:pPr marL="457200" lvl="2" indent="165100">
              <a:spcAft>
                <a:spcPts val="1200"/>
              </a:spcAft>
              <a:buFont typeface="Arial" pitchFamily="34" charset="0"/>
              <a:buChar char="•"/>
              <a:defRPr/>
            </a:pPr>
            <a:r>
              <a:rPr lang="en-US" sz="3200" dirty="0">
                <a:latin typeface="Comic Sans MS" pitchFamily="66" charset="0"/>
              </a:rPr>
              <a:t>  </a:t>
            </a:r>
            <a:r>
              <a:rPr lang="en-US" sz="3200" dirty="0" smtClean="0">
                <a:latin typeface="Comic Sans MS" pitchFamily="66" charset="0"/>
              </a:rPr>
              <a:t>In </a:t>
            </a:r>
            <a:r>
              <a:rPr lang="en-US" sz="3200" dirty="0">
                <a:latin typeface="Comic Sans MS" pitchFamily="66" charset="0"/>
              </a:rPr>
              <a:t>these times of huge budget deficits, </a:t>
            </a:r>
            <a:r>
              <a:rPr lang="en-US" sz="3200" dirty="0" smtClean="0">
                <a:latin typeface="Comic Sans MS" pitchFamily="66" charset="0"/>
              </a:rPr>
              <a:t>	every program </a:t>
            </a:r>
            <a:r>
              <a:rPr lang="en-US" sz="3200" dirty="0">
                <a:latin typeface="Comic Sans MS" pitchFamily="66" charset="0"/>
              </a:rPr>
              <a:t>and expenditure has to be </a:t>
            </a:r>
            <a:r>
              <a:rPr lang="en-US" sz="3200" dirty="0" smtClean="0">
                <a:latin typeface="Comic Sans MS" pitchFamily="66" charset="0"/>
              </a:rPr>
              <a:t>	considered in </a:t>
            </a:r>
            <a:r>
              <a:rPr lang="en-US" sz="3200" dirty="0">
                <a:latin typeface="Comic Sans MS" pitchFamily="66" charset="0"/>
              </a:rPr>
              <a:t>the context of its impact on </a:t>
            </a:r>
            <a:r>
              <a:rPr lang="en-US" sz="3200" dirty="0" smtClean="0">
                <a:latin typeface="Comic Sans MS" pitchFamily="66" charset="0"/>
              </a:rPr>
              <a:t>	the </a:t>
            </a:r>
            <a:r>
              <a:rPr lang="en-US" sz="3200" dirty="0">
                <a:latin typeface="Comic Sans MS" pitchFamily="66" charset="0"/>
              </a:rPr>
              <a:t>budget.</a:t>
            </a:r>
          </a:p>
          <a:p>
            <a:pPr marL="457200" lvl="2" indent="165100">
              <a:spcAft>
                <a:spcPts val="1200"/>
              </a:spcAft>
              <a:buFont typeface="Arial" pitchFamily="34" charset="0"/>
              <a:buChar char="•"/>
              <a:defRPr/>
            </a:pPr>
            <a:endParaRPr lang="en-US" sz="2800" dirty="0">
              <a:latin typeface="Comic Sans MS" pitchFamily="66" charset="0"/>
            </a:endParaRPr>
          </a:p>
        </p:txBody>
      </p:sp>
      <p:sp>
        <p:nvSpPr>
          <p:cNvPr id="4" name="TextBox 3"/>
          <p:cNvSpPr txBox="1"/>
          <p:nvPr/>
        </p:nvSpPr>
        <p:spPr>
          <a:xfrm>
            <a:off x="177800" y="292100"/>
            <a:ext cx="8826500" cy="1323439"/>
          </a:xfrm>
          <a:prstGeom prst="rect">
            <a:avLst/>
          </a:prstGeom>
          <a:solidFill>
            <a:srgbClr val="C00000"/>
          </a:solidFill>
          <a:ln w="38100">
            <a:solidFill>
              <a:schemeClr val="tx1"/>
            </a:solidFill>
          </a:ln>
          <a:effectLst/>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US" sz="3900" dirty="0" smtClean="0">
                <a:solidFill>
                  <a:srgbClr val="FFFFFF"/>
                </a:solidFill>
                <a:latin typeface="Comic Sans MS" pitchFamily="66" charset="0"/>
              </a:rPr>
              <a:t>Second, it’s not possible to “do” </a:t>
            </a:r>
            <a:r>
              <a:rPr lang="en-US" sz="3900" dirty="0">
                <a:solidFill>
                  <a:srgbClr val="FFFFFF"/>
                </a:solidFill>
                <a:latin typeface="Comic Sans MS" pitchFamily="66" charset="0"/>
              </a:rPr>
              <a:t>policy in Washington without </a:t>
            </a:r>
            <a:r>
              <a:rPr lang="en-US" sz="3900" dirty="0" smtClean="0">
                <a:solidFill>
                  <a:srgbClr val="FFFFFF"/>
                </a:solidFill>
                <a:latin typeface="Comic Sans MS" pitchFamily="66" charset="0"/>
              </a:rPr>
              <a:t>money!</a:t>
            </a:r>
            <a:endParaRPr lang="en-US" sz="3900" b="1" dirty="0">
              <a:solidFill>
                <a:srgbClr val="FFFFFF"/>
              </a:solidFill>
              <a:latin typeface="Comic Sans MS" pitchFamily="66"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p:cNvPicPr>
            <a:picLocks noChangeAspect="1" noChangeArrowheads="1"/>
          </p:cNvPicPr>
          <p:nvPr/>
        </p:nvPicPr>
        <p:blipFill>
          <a:blip r:embed="rId2" cstate="print"/>
          <a:srcRect/>
          <a:stretch>
            <a:fillRect/>
          </a:stretch>
        </p:blipFill>
        <p:spPr bwMode="auto">
          <a:xfrm>
            <a:off x="762000" y="571500"/>
            <a:ext cx="7620000" cy="57150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0" y="0"/>
            <a:ext cx="9144000" cy="6858000"/>
          </a:xfrm>
          <a:prstGeom prst="rect">
            <a:avLst/>
          </a:prstGeom>
          <a:solidFill>
            <a:srgbClr val="CCECFF"/>
          </a:solidFill>
          <a:ln w="9525">
            <a:solidFill>
              <a:schemeClr val="tx1"/>
            </a:solidFill>
            <a:miter lim="800000"/>
            <a:headEnd/>
            <a:tailEnd/>
          </a:ln>
        </p:spPr>
        <p:txBody>
          <a:bodyPr wrap="none" anchor="ctr"/>
          <a:lstStyle/>
          <a:p>
            <a:endParaRPr lang="en-US"/>
          </a:p>
        </p:txBody>
      </p:sp>
      <p:pic>
        <p:nvPicPr>
          <p:cNvPr id="56323" name="Picture 3" descr="2-6"/>
          <p:cNvPicPr>
            <a:picLocks noChangeAspect="1" noChangeArrowheads="1"/>
          </p:cNvPicPr>
          <p:nvPr/>
        </p:nvPicPr>
        <p:blipFill>
          <a:blip r:embed="rId3" cstate="print"/>
          <a:srcRect/>
          <a:stretch>
            <a:fillRect/>
          </a:stretch>
        </p:blipFill>
        <p:spPr bwMode="auto">
          <a:xfrm>
            <a:off x="0" y="55563"/>
            <a:ext cx="9144000" cy="6802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5"/>
          <p:cNvPicPr>
            <a:picLocks noChangeAspect="1" noChangeArrowheads="1"/>
          </p:cNvPicPr>
          <p:nvPr/>
        </p:nvPicPr>
        <p:blipFill>
          <a:blip r:embed="rId3" cstate="print"/>
          <a:srcRect/>
          <a:stretch>
            <a:fillRect/>
          </a:stretch>
        </p:blipFill>
        <p:spPr bwMode="auto">
          <a:xfrm>
            <a:off x="25400" y="9525"/>
            <a:ext cx="900113" cy="5641975"/>
          </a:xfrm>
          <a:prstGeom prst="rect">
            <a:avLst/>
          </a:prstGeom>
          <a:noFill/>
          <a:ln w="12700">
            <a:noFill/>
            <a:miter lim="800000"/>
            <a:headEnd/>
            <a:tailEnd/>
          </a:ln>
        </p:spPr>
      </p:pic>
      <p:sp>
        <p:nvSpPr>
          <p:cNvPr id="44035" name="TextBox 3"/>
          <p:cNvSpPr txBox="1">
            <a:spLocks noChangeArrowheads="1"/>
          </p:cNvSpPr>
          <p:nvPr/>
        </p:nvSpPr>
        <p:spPr bwMode="auto">
          <a:xfrm>
            <a:off x="952500" y="355600"/>
            <a:ext cx="7848600" cy="6093976"/>
          </a:xfrm>
          <a:prstGeom prst="rect">
            <a:avLst/>
          </a:prstGeom>
          <a:noFill/>
          <a:ln w="9525">
            <a:noFill/>
            <a:miter lim="800000"/>
            <a:headEnd/>
            <a:tailEnd/>
          </a:ln>
        </p:spPr>
        <p:txBody>
          <a:bodyPr wrap="square">
            <a:spAutoFit/>
          </a:bodyPr>
          <a:lstStyle/>
          <a:p>
            <a:r>
              <a:rPr lang="en-US" sz="3600" b="1" dirty="0">
                <a:solidFill>
                  <a:srgbClr val="C00000"/>
                </a:solidFill>
                <a:latin typeface="Comic Sans MS" pitchFamily="66" charset="0"/>
              </a:rPr>
              <a:t>Glossary of Federal Budget Terms</a:t>
            </a:r>
            <a:endParaRPr lang="en-US" sz="2000" dirty="0">
              <a:solidFill>
                <a:srgbClr val="C00000"/>
              </a:solidFill>
              <a:latin typeface="Comic Sans MS" pitchFamily="66" charset="0"/>
            </a:endParaRPr>
          </a:p>
          <a:p>
            <a:endParaRPr lang="en-US" sz="2400" dirty="0">
              <a:latin typeface="Comic Sans MS" pitchFamily="66" charset="0"/>
            </a:endParaRPr>
          </a:p>
          <a:p>
            <a:r>
              <a:rPr lang="en-US" sz="2600" b="1" u="sng" dirty="0">
                <a:solidFill>
                  <a:srgbClr val="C00000"/>
                </a:solidFill>
                <a:latin typeface="Comic Sans MS" pitchFamily="66" charset="0"/>
              </a:rPr>
              <a:t>Debt</a:t>
            </a:r>
            <a:r>
              <a:rPr lang="en-US" sz="2600" b="1" dirty="0">
                <a:solidFill>
                  <a:srgbClr val="C00000"/>
                </a:solidFill>
                <a:latin typeface="Comic Sans MS" pitchFamily="66" charset="0"/>
              </a:rPr>
              <a:t>: </a:t>
            </a:r>
            <a:r>
              <a:rPr lang="en-US" sz="2600" dirty="0">
                <a:latin typeface="Comic Sans MS" pitchFamily="66" charset="0"/>
              </a:rPr>
              <a:t>The total accumulated amount of money the federal government has borrowed </a:t>
            </a:r>
            <a:r>
              <a:rPr lang="en-US" sz="2600" dirty="0" smtClean="0">
                <a:latin typeface="Comic Sans MS" pitchFamily="66" charset="0"/>
              </a:rPr>
              <a:t>and </a:t>
            </a:r>
            <a:r>
              <a:rPr lang="en-US" sz="2600" dirty="0">
                <a:latin typeface="Comic Sans MS" pitchFamily="66" charset="0"/>
              </a:rPr>
              <a:t>not paid </a:t>
            </a:r>
            <a:r>
              <a:rPr lang="en-US" sz="2600" dirty="0" smtClean="0">
                <a:latin typeface="Comic Sans MS" pitchFamily="66" charset="0"/>
              </a:rPr>
              <a:t>back </a:t>
            </a:r>
            <a:r>
              <a:rPr lang="en-US" sz="2600" dirty="0">
                <a:latin typeface="Comic Sans MS" pitchFamily="66" charset="0"/>
              </a:rPr>
              <a:t>from </a:t>
            </a:r>
            <a:r>
              <a:rPr lang="en-US" sz="2600" dirty="0" smtClean="0">
                <a:latin typeface="Comic Sans MS" pitchFamily="66" charset="0"/>
              </a:rPr>
              <a:t>President </a:t>
            </a:r>
            <a:r>
              <a:rPr lang="en-US" sz="2600" dirty="0">
                <a:latin typeface="Comic Sans MS" pitchFamily="66" charset="0"/>
              </a:rPr>
              <a:t>Washington to </a:t>
            </a:r>
            <a:r>
              <a:rPr lang="en-US" sz="2600" dirty="0" smtClean="0">
                <a:latin typeface="Comic Sans MS" pitchFamily="66" charset="0"/>
              </a:rPr>
              <a:t>President Obama - currently </a:t>
            </a:r>
            <a:r>
              <a:rPr lang="en-US" sz="2600" dirty="0">
                <a:latin typeface="Comic Sans MS" pitchFamily="66" charset="0"/>
              </a:rPr>
              <a:t>over </a:t>
            </a:r>
            <a:r>
              <a:rPr lang="en-US" sz="2600" dirty="0" smtClean="0">
                <a:latin typeface="Comic Sans MS" pitchFamily="66" charset="0"/>
              </a:rPr>
              <a:t>$16 trillion.  </a:t>
            </a:r>
            <a:endParaRPr lang="en-US" sz="2600" dirty="0">
              <a:latin typeface="Comic Sans MS" pitchFamily="66" charset="0"/>
            </a:endParaRPr>
          </a:p>
          <a:p>
            <a:endParaRPr lang="en-US" sz="1800" dirty="0">
              <a:latin typeface="Comic Sans MS" pitchFamily="66" charset="0"/>
            </a:endParaRPr>
          </a:p>
          <a:p>
            <a:r>
              <a:rPr lang="en-US" sz="2600" b="1" u="sng" dirty="0">
                <a:solidFill>
                  <a:srgbClr val="C00000"/>
                </a:solidFill>
                <a:latin typeface="Comic Sans MS" pitchFamily="66" charset="0"/>
              </a:rPr>
              <a:t>Treasury Bills</a:t>
            </a:r>
            <a:r>
              <a:rPr lang="en-US" sz="2600" b="1" dirty="0">
                <a:solidFill>
                  <a:srgbClr val="C00000"/>
                </a:solidFill>
                <a:latin typeface="Comic Sans MS" pitchFamily="66" charset="0"/>
              </a:rPr>
              <a:t>: </a:t>
            </a:r>
            <a:r>
              <a:rPr lang="en-US" sz="2600" dirty="0">
                <a:latin typeface="Comic Sans MS" pitchFamily="66" charset="0"/>
              </a:rPr>
              <a:t>The government “borrows” by selling T-bills which pay interest and mature on </a:t>
            </a:r>
            <a:r>
              <a:rPr lang="en-US" sz="2600" dirty="0" smtClean="0">
                <a:latin typeface="Comic Sans MS" pitchFamily="66" charset="0"/>
              </a:rPr>
              <a:t>specific future </a:t>
            </a:r>
            <a:r>
              <a:rPr lang="en-US" sz="2600" dirty="0">
                <a:latin typeface="Comic Sans MS" pitchFamily="66" charset="0"/>
              </a:rPr>
              <a:t>dates.  Example – one might purchase a $100 T-bill for $92.  At a specified date in the future </a:t>
            </a:r>
            <a:r>
              <a:rPr lang="en-US" sz="2600" dirty="0" smtClean="0">
                <a:latin typeface="Comic Sans MS" pitchFamily="66" charset="0"/>
              </a:rPr>
              <a:t>the T-bill will </a:t>
            </a:r>
            <a:r>
              <a:rPr lang="en-US" sz="2600" dirty="0">
                <a:latin typeface="Comic Sans MS" pitchFamily="66" charset="0"/>
              </a:rPr>
              <a:t>mature and be </a:t>
            </a:r>
            <a:r>
              <a:rPr lang="en-US" sz="2600" dirty="0" smtClean="0">
                <a:latin typeface="Comic Sans MS" pitchFamily="66" charset="0"/>
              </a:rPr>
              <a:t>redeemable </a:t>
            </a:r>
            <a:r>
              <a:rPr lang="en-US" sz="2600" dirty="0">
                <a:latin typeface="Comic Sans MS" pitchFamily="66" charset="0"/>
              </a:rPr>
              <a:t>for $100.  The government normally pays-off maturing T-bills with cash derived from </a:t>
            </a:r>
            <a:r>
              <a:rPr lang="en-US" sz="2600" dirty="0" smtClean="0">
                <a:latin typeface="Comic Sans MS" pitchFamily="66" charset="0"/>
              </a:rPr>
              <a:t>issuing </a:t>
            </a:r>
            <a:r>
              <a:rPr lang="en-US" sz="2600" dirty="0">
                <a:latin typeface="Comic Sans MS" pitchFamily="66" charset="0"/>
              </a:rPr>
              <a:t>new T-bills! </a:t>
            </a:r>
            <a:endParaRPr lang="en-US" sz="2600" dirty="0">
              <a:solidFill>
                <a:srgbClr val="1C9903"/>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6" descr="http://politicsandprosperity.files.wordpress.com/2011/04/national-debt-set-to-skyrocket.jpg?w=890"/>
          <p:cNvPicPr>
            <a:picLocks noChangeAspect="1" noChangeArrowheads="1"/>
          </p:cNvPicPr>
          <p:nvPr/>
        </p:nvPicPr>
        <p:blipFill>
          <a:blip r:embed="rId2" cstate="print"/>
          <a:srcRect/>
          <a:stretch>
            <a:fillRect/>
          </a:stretch>
        </p:blipFill>
        <p:spPr bwMode="auto">
          <a:xfrm>
            <a:off x="419100" y="652463"/>
            <a:ext cx="8477250" cy="5495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5"/>
          <p:cNvSpPr txBox="1">
            <a:spLocks noChangeArrowheads="1"/>
          </p:cNvSpPr>
          <p:nvPr/>
        </p:nvSpPr>
        <p:spPr bwMode="auto">
          <a:xfrm>
            <a:off x="165100" y="406976"/>
            <a:ext cx="8775700" cy="1877437"/>
          </a:xfrm>
          <a:prstGeom prst="rect">
            <a:avLst/>
          </a:prstGeom>
          <a:noFill/>
          <a:ln w="9525">
            <a:noFill/>
            <a:miter lim="800000"/>
            <a:headEnd/>
            <a:tailEnd/>
          </a:ln>
        </p:spPr>
        <p:txBody>
          <a:bodyPr>
            <a:spAutoFit/>
          </a:bodyPr>
          <a:lstStyle/>
          <a:p>
            <a:pPr algn="ctr"/>
            <a:endParaRPr lang="en-US" sz="1400" b="1" dirty="0">
              <a:latin typeface="Comic Sans MS" pitchFamily="66" charset="0"/>
            </a:endParaRPr>
          </a:p>
          <a:p>
            <a:endParaRPr lang="en-US" sz="1800" dirty="0">
              <a:latin typeface="Comic Sans MS" pitchFamily="66" charset="0"/>
            </a:endParaRPr>
          </a:p>
          <a:p>
            <a:r>
              <a:rPr lang="en-US" sz="2800" b="1" u="sng" dirty="0">
                <a:solidFill>
                  <a:srgbClr val="C00000"/>
                </a:solidFill>
                <a:latin typeface="Comic Sans MS" pitchFamily="66" charset="0"/>
              </a:rPr>
              <a:t>Debt Ceiling</a:t>
            </a:r>
            <a:r>
              <a:rPr lang="en-US" sz="2800" b="1" dirty="0">
                <a:solidFill>
                  <a:srgbClr val="C00000"/>
                </a:solidFill>
                <a:latin typeface="Comic Sans MS" pitchFamily="66" charset="0"/>
              </a:rPr>
              <a:t>: </a:t>
            </a:r>
            <a:r>
              <a:rPr lang="en-US" sz="2800" dirty="0">
                <a:latin typeface="Comic Sans MS" pitchFamily="66" charset="0"/>
              </a:rPr>
              <a:t>A statutory limit imposed on the total allowable federal </a:t>
            </a:r>
            <a:r>
              <a:rPr lang="en-US" sz="2800" dirty="0" smtClean="0">
                <a:latin typeface="Comic Sans MS" pitchFamily="66" charset="0"/>
              </a:rPr>
              <a:t>debt.  The ceiling can </a:t>
            </a:r>
            <a:r>
              <a:rPr lang="en-US" sz="2800" dirty="0">
                <a:latin typeface="Comic Sans MS" pitchFamily="66" charset="0"/>
              </a:rPr>
              <a:t>only be raised by an act of Congress.   </a:t>
            </a:r>
          </a:p>
        </p:txBody>
      </p:sp>
      <p:sp>
        <p:nvSpPr>
          <p:cNvPr id="51203" name="Rectangle 2"/>
          <p:cNvSpPr>
            <a:spLocks noChangeArrowheads="1"/>
          </p:cNvSpPr>
          <p:nvPr/>
        </p:nvSpPr>
        <p:spPr bwMode="auto">
          <a:xfrm>
            <a:off x="165100" y="1638300"/>
            <a:ext cx="8978900" cy="646113"/>
          </a:xfrm>
          <a:prstGeom prst="rect">
            <a:avLst/>
          </a:prstGeom>
          <a:noFill/>
          <a:ln w="9525">
            <a:noFill/>
            <a:miter lim="800000"/>
            <a:headEnd/>
            <a:tailEnd/>
          </a:ln>
        </p:spPr>
        <p:txBody>
          <a:bodyPr>
            <a:spAutoFit/>
          </a:bodyPr>
          <a:lstStyle/>
          <a:p>
            <a:pPr algn="ctr"/>
            <a:endParaRPr lang="en-US" sz="1800"/>
          </a:p>
          <a:p>
            <a:pPr algn="ctr"/>
            <a:endParaRPr lang="en-US" sz="1800" b="1">
              <a:solidFill>
                <a:srgbClr val="FF0000"/>
              </a:solidFill>
            </a:endParaRPr>
          </a:p>
        </p:txBody>
      </p:sp>
      <p:sp>
        <p:nvSpPr>
          <p:cNvPr id="2" name="TextBox 1"/>
          <p:cNvSpPr txBox="1"/>
          <p:nvPr/>
        </p:nvSpPr>
        <p:spPr>
          <a:xfrm>
            <a:off x="762000" y="2501900"/>
            <a:ext cx="7442200" cy="3293209"/>
          </a:xfrm>
          <a:prstGeom prst="rect">
            <a:avLst/>
          </a:prstGeom>
          <a:solidFill>
            <a:srgbClr val="C00000"/>
          </a:solidFill>
          <a:ln w="38100">
            <a:solidFill>
              <a:schemeClr val="tx1"/>
            </a:solidFill>
          </a:ln>
          <a:effectLst/>
        </p:spPr>
        <p:txBody>
          <a:bodyPr wrap="square" rtlCol="0">
            <a:spAutoFit/>
          </a:bodyPr>
          <a:lstStyle/>
          <a:p>
            <a:pPr algn="ctr"/>
            <a:r>
              <a:rPr lang="en-US" sz="2600" dirty="0">
                <a:solidFill>
                  <a:srgbClr val="FFFFFF"/>
                </a:solidFill>
                <a:latin typeface="Comic Sans MS" pitchFamily="66" charset="0"/>
              </a:rPr>
              <a:t>If Congress fails to raise the debt ceiling before it is exceeded by debt obligations, the </a:t>
            </a:r>
            <a:r>
              <a:rPr lang="en-US" sz="2600" dirty="0" smtClean="0">
                <a:solidFill>
                  <a:srgbClr val="FFFFFF"/>
                </a:solidFill>
                <a:latin typeface="Comic Sans MS" pitchFamily="66" charset="0"/>
              </a:rPr>
              <a:t>U.S. </a:t>
            </a:r>
            <a:r>
              <a:rPr lang="en-US" sz="2600" dirty="0">
                <a:solidFill>
                  <a:srgbClr val="FFFFFF"/>
                </a:solidFill>
                <a:latin typeface="Comic Sans MS" pitchFamily="66" charset="0"/>
              </a:rPr>
              <a:t>Treasury would </a:t>
            </a:r>
            <a:r>
              <a:rPr lang="en-US" sz="2600" u="sng" dirty="0" smtClean="0">
                <a:solidFill>
                  <a:srgbClr val="FFFF00"/>
                </a:solidFill>
                <a:latin typeface="Comic Sans MS" pitchFamily="66" charset="0"/>
              </a:rPr>
              <a:t>neither</a:t>
            </a:r>
            <a:r>
              <a:rPr lang="en-US" sz="2600" dirty="0" smtClean="0">
                <a:solidFill>
                  <a:srgbClr val="FFFFFF"/>
                </a:solidFill>
                <a:latin typeface="Comic Sans MS" pitchFamily="66" charset="0"/>
              </a:rPr>
              <a:t> </a:t>
            </a:r>
            <a:r>
              <a:rPr lang="en-US" sz="2600" dirty="0">
                <a:solidFill>
                  <a:srgbClr val="FFFFFF"/>
                </a:solidFill>
                <a:latin typeface="Comic Sans MS" pitchFamily="66" charset="0"/>
              </a:rPr>
              <a:t>have </a:t>
            </a:r>
            <a:r>
              <a:rPr lang="en-US" sz="2600" u="sng" dirty="0">
                <a:solidFill>
                  <a:srgbClr val="FFFFFF"/>
                </a:solidFill>
                <a:latin typeface="Comic Sans MS" pitchFamily="66" charset="0"/>
              </a:rPr>
              <a:t>adequate funds to meet </a:t>
            </a:r>
            <a:r>
              <a:rPr lang="en-US" sz="2600" u="sng" dirty="0" smtClean="0">
                <a:solidFill>
                  <a:srgbClr val="FFFFFF"/>
                </a:solidFill>
                <a:latin typeface="Comic Sans MS" pitchFamily="66" charset="0"/>
              </a:rPr>
              <a:t>the government’s obligations</a:t>
            </a:r>
            <a:r>
              <a:rPr lang="en-US" sz="2600" dirty="0" smtClean="0">
                <a:solidFill>
                  <a:srgbClr val="FFFFFF"/>
                </a:solidFill>
                <a:latin typeface="Comic Sans MS" pitchFamily="66" charset="0"/>
              </a:rPr>
              <a:t> </a:t>
            </a:r>
            <a:r>
              <a:rPr lang="en-US" sz="2600" u="sng" dirty="0" smtClean="0">
                <a:solidFill>
                  <a:srgbClr val="FFFF00"/>
                </a:solidFill>
                <a:latin typeface="Comic Sans MS" pitchFamily="66" charset="0"/>
              </a:rPr>
              <a:t>nor</a:t>
            </a:r>
            <a:r>
              <a:rPr lang="en-US" sz="2600" dirty="0" smtClean="0">
                <a:solidFill>
                  <a:srgbClr val="FFFFFF"/>
                </a:solidFill>
                <a:latin typeface="Comic Sans MS" pitchFamily="66" charset="0"/>
              </a:rPr>
              <a:t> would it have the </a:t>
            </a:r>
            <a:r>
              <a:rPr lang="en-US" sz="2600" u="sng" dirty="0">
                <a:solidFill>
                  <a:srgbClr val="FFFFFF"/>
                </a:solidFill>
                <a:latin typeface="Comic Sans MS" pitchFamily="66" charset="0"/>
              </a:rPr>
              <a:t>authority to borrow additional funds</a:t>
            </a:r>
            <a:r>
              <a:rPr lang="en-US" sz="2600" dirty="0">
                <a:solidFill>
                  <a:srgbClr val="FFFFFF"/>
                </a:solidFill>
                <a:latin typeface="Comic Sans MS" pitchFamily="66" charset="0"/>
              </a:rPr>
              <a:t>.  This would result in default by the federal government – a situation which has never occurred</a:t>
            </a:r>
            <a:r>
              <a:rPr lang="en-US" sz="2600" dirty="0" smtClean="0">
                <a:solidFill>
                  <a:srgbClr val="FFFFFF"/>
                </a:solidFill>
                <a:latin typeface="Comic Sans MS" pitchFamily="66" charset="0"/>
              </a:rPr>
              <a:t>!</a:t>
            </a:r>
            <a:endParaRPr lang="en-US" sz="2600" dirty="0">
              <a:solidFill>
                <a:srgbClr val="FFFFFF"/>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5"/>
          <p:cNvSpPr txBox="1">
            <a:spLocks noChangeArrowheads="1"/>
          </p:cNvSpPr>
          <p:nvPr/>
        </p:nvSpPr>
        <p:spPr bwMode="auto">
          <a:xfrm>
            <a:off x="165100" y="406976"/>
            <a:ext cx="8775700" cy="1877437"/>
          </a:xfrm>
          <a:prstGeom prst="rect">
            <a:avLst/>
          </a:prstGeom>
          <a:noFill/>
          <a:ln w="9525">
            <a:noFill/>
            <a:miter lim="800000"/>
            <a:headEnd/>
            <a:tailEnd/>
          </a:ln>
        </p:spPr>
        <p:txBody>
          <a:bodyPr>
            <a:spAutoFit/>
          </a:bodyPr>
          <a:lstStyle/>
          <a:p>
            <a:pPr algn="ctr"/>
            <a:endParaRPr lang="en-US" sz="1400" b="1" dirty="0">
              <a:latin typeface="Comic Sans MS" pitchFamily="66" charset="0"/>
            </a:endParaRPr>
          </a:p>
          <a:p>
            <a:endParaRPr lang="en-US" sz="1800" dirty="0">
              <a:latin typeface="Comic Sans MS" pitchFamily="66" charset="0"/>
            </a:endParaRPr>
          </a:p>
          <a:p>
            <a:r>
              <a:rPr lang="en-US" sz="2800" b="1" u="sng" dirty="0">
                <a:solidFill>
                  <a:srgbClr val="C00000"/>
                </a:solidFill>
                <a:latin typeface="Comic Sans MS" pitchFamily="66" charset="0"/>
              </a:rPr>
              <a:t>Debt Ceiling</a:t>
            </a:r>
            <a:r>
              <a:rPr lang="en-US" sz="2800" b="1" dirty="0">
                <a:solidFill>
                  <a:srgbClr val="C00000"/>
                </a:solidFill>
                <a:latin typeface="Comic Sans MS" pitchFamily="66" charset="0"/>
              </a:rPr>
              <a:t>: </a:t>
            </a:r>
            <a:r>
              <a:rPr lang="en-US" sz="2800" dirty="0">
                <a:latin typeface="Comic Sans MS" pitchFamily="66" charset="0"/>
              </a:rPr>
              <a:t>A statutory limit imposed on the total allowable federal </a:t>
            </a:r>
            <a:r>
              <a:rPr lang="en-US" sz="2800" dirty="0" smtClean="0">
                <a:latin typeface="Comic Sans MS" pitchFamily="66" charset="0"/>
              </a:rPr>
              <a:t>debt.  The ceiling can </a:t>
            </a:r>
            <a:r>
              <a:rPr lang="en-US" sz="2800" dirty="0">
                <a:latin typeface="Comic Sans MS" pitchFamily="66" charset="0"/>
              </a:rPr>
              <a:t>only be raised by an act of Congress.   </a:t>
            </a:r>
          </a:p>
        </p:txBody>
      </p:sp>
      <p:sp>
        <p:nvSpPr>
          <p:cNvPr id="51203" name="Rectangle 2"/>
          <p:cNvSpPr>
            <a:spLocks noChangeArrowheads="1"/>
          </p:cNvSpPr>
          <p:nvPr/>
        </p:nvSpPr>
        <p:spPr bwMode="auto">
          <a:xfrm>
            <a:off x="165100" y="1638300"/>
            <a:ext cx="8978900" cy="646113"/>
          </a:xfrm>
          <a:prstGeom prst="rect">
            <a:avLst/>
          </a:prstGeom>
          <a:noFill/>
          <a:ln w="9525">
            <a:noFill/>
            <a:miter lim="800000"/>
            <a:headEnd/>
            <a:tailEnd/>
          </a:ln>
        </p:spPr>
        <p:txBody>
          <a:bodyPr>
            <a:spAutoFit/>
          </a:bodyPr>
          <a:lstStyle/>
          <a:p>
            <a:pPr algn="ctr"/>
            <a:endParaRPr lang="en-US" sz="1800"/>
          </a:p>
          <a:p>
            <a:pPr algn="ctr"/>
            <a:endParaRPr lang="en-US" sz="1800" b="1">
              <a:solidFill>
                <a:srgbClr val="FF0000"/>
              </a:solidFill>
            </a:endParaRPr>
          </a:p>
        </p:txBody>
      </p:sp>
      <p:sp>
        <p:nvSpPr>
          <p:cNvPr id="2" name="TextBox 1"/>
          <p:cNvSpPr txBox="1"/>
          <p:nvPr/>
        </p:nvSpPr>
        <p:spPr>
          <a:xfrm>
            <a:off x="762000" y="2501900"/>
            <a:ext cx="7442200" cy="1200329"/>
          </a:xfrm>
          <a:prstGeom prst="rect">
            <a:avLst/>
          </a:prstGeom>
          <a:solidFill>
            <a:srgbClr val="C00000"/>
          </a:solidFill>
          <a:ln w="38100">
            <a:solidFill>
              <a:schemeClr val="tx1"/>
            </a:solidFill>
          </a:ln>
          <a:effectLst/>
        </p:spPr>
        <p:txBody>
          <a:bodyPr wrap="square" rtlCol="0">
            <a:spAutoFit/>
          </a:bodyPr>
          <a:lstStyle/>
          <a:p>
            <a:pPr algn="ctr"/>
            <a:r>
              <a:rPr lang="en-US" sz="3600" dirty="0">
                <a:solidFill>
                  <a:srgbClr val="FFFFFF"/>
                </a:solidFill>
                <a:latin typeface="Comic Sans MS" pitchFamily="66" charset="0"/>
              </a:rPr>
              <a:t>Think of the debt ceiling as the borrowing limit on a credit card!</a:t>
            </a:r>
          </a:p>
        </p:txBody>
      </p:sp>
      <p:sp>
        <p:nvSpPr>
          <p:cNvPr id="6" name="TextBox 5"/>
          <p:cNvSpPr txBox="1"/>
          <p:nvPr/>
        </p:nvSpPr>
        <p:spPr>
          <a:xfrm>
            <a:off x="793750" y="4203700"/>
            <a:ext cx="7442200" cy="1200329"/>
          </a:xfrm>
          <a:prstGeom prst="rect">
            <a:avLst/>
          </a:prstGeom>
          <a:solidFill>
            <a:schemeClr val="bg1">
              <a:lumMod val="25000"/>
            </a:schemeClr>
          </a:solidFill>
          <a:ln w="38100">
            <a:solidFill>
              <a:schemeClr val="tx1"/>
            </a:solidFill>
          </a:ln>
          <a:effectLst/>
        </p:spPr>
        <p:txBody>
          <a:bodyPr wrap="square" rtlCol="0">
            <a:spAutoFit/>
          </a:bodyPr>
          <a:lstStyle/>
          <a:p>
            <a:pPr algn="ctr"/>
            <a:r>
              <a:rPr lang="en-US" sz="3600" dirty="0" smtClean="0">
                <a:solidFill>
                  <a:srgbClr val="FFFFFF"/>
                </a:solidFill>
                <a:latin typeface="Comic Sans MS" pitchFamily="66" charset="0"/>
              </a:rPr>
              <a:t>And you’re only allowed to have one credit </a:t>
            </a:r>
            <a:r>
              <a:rPr lang="en-US" sz="3600" dirty="0">
                <a:solidFill>
                  <a:srgbClr val="FFFFFF"/>
                </a:solidFill>
                <a:latin typeface="Comic Sans MS" pitchFamily="66" charset="0"/>
              </a:rPr>
              <a:t>card!</a:t>
            </a:r>
          </a:p>
        </p:txBody>
      </p:sp>
    </p:spTree>
    <p:extLst>
      <p:ext uri="{BB962C8B-B14F-4D97-AF65-F5344CB8AC3E}">
        <p14:creationId xmlns:p14="http://schemas.microsoft.com/office/powerpoint/2010/main" val="217441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42900"/>
            <a:ext cx="8826500" cy="7217360"/>
          </a:xfrm>
          <a:prstGeom prst="rect">
            <a:avLst/>
          </a:prstGeom>
          <a:noFill/>
        </p:spPr>
        <p:txBody>
          <a:bodyPr>
            <a:spAutoFit/>
          </a:bodyPr>
          <a:lstStyle/>
          <a:p>
            <a:pPr algn="ctr">
              <a:defRPr/>
            </a:pPr>
            <a:endParaRPr lang="en-US" sz="1400" b="1" dirty="0">
              <a:latin typeface="Comic Sans MS" pitchFamily="66" charset="0"/>
            </a:endParaRPr>
          </a:p>
          <a:p>
            <a:pPr marL="342900" indent="571500">
              <a:defRPr/>
            </a:pPr>
            <a:endParaRPr lang="en-US" sz="1800" dirty="0">
              <a:latin typeface="Comic Sans MS" pitchFamily="66" charset="0"/>
            </a:endParaRPr>
          </a:p>
          <a:p>
            <a:pPr marL="342900" indent="63500">
              <a:tabLst>
                <a:tab pos="406400" algn="l"/>
              </a:tabLst>
              <a:defRPr/>
            </a:pPr>
            <a:endParaRPr lang="en-US" sz="1800" b="1" u="sng" dirty="0">
              <a:solidFill>
                <a:srgbClr val="1C9903"/>
              </a:solidFill>
              <a:latin typeface="Comic Sans MS" pitchFamily="66" charset="0"/>
            </a:endParaRPr>
          </a:p>
          <a:p>
            <a:pPr marL="342900" indent="63500">
              <a:tabLst>
                <a:tab pos="406400" algn="l"/>
              </a:tabLst>
              <a:defRPr/>
            </a:pPr>
            <a:r>
              <a:rPr lang="en-US" sz="2600" b="1" u="sng" dirty="0" smtClean="0">
                <a:solidFill>
                  <a:srgbClr val="C00000"/>
                </a:solidFill>
                <a:latin typeface="Comic Sans MS" pitchFamily="66" charset="0"/>
              </a:rPr>
              <a:t>Debt </a:t>
            </a:r>
            <a:r>
              <a:rPr lang="en-US" sz="2600" b="1" u="sng" dirty="0">
                <a:solidFill>
                  <a:srgbClr val="C00000"/>
                </a:solidFill>
                <a:latin typeface="Comic Sans MS" pitchFamily="66" charset="0"/>
              </a:rPr>
              <a:t>Held by the Public</a:t>
            </a:r>
            <a:r>
              <a:rPr lang="en-US" sz="2600" b="1" dirty="0">
                <a:solidFill>
                  <a:srgbClr val="C00000"/>
                </a:solidFill>
                <a:latin typeface="Comic Sans MS" pitchFamily="66" charset="0"/>
              </a:rPr>
              <a:t>:</a:t>
            </a:r>
            <a:r>
              <a:rPr lang="en-US" sz="2600" dirty="0">
                <a:solidFill>
                  <a:srgbClr val="C00000"/>
                </a:solidFill>
                <a:latin typeface="Comic Sans MS" pitchFamily="66" charset="0"/>
              </a:rPr>
              <a:t> </a:t>
            </a:r>
            <a:r>
              <a:rPr lang="en-US" sz="2600" dirty="0">
                <a:latin typeface="Comic Sans MS" pitchFamily="66" charset="0"/>
              </a:rPr>
              <a:t>Federal debt held by all investors outside the federal </a:t>
            </a:r>
            <a:r>
              <a:rPr lang="en-US" sz="2600" dirty="0" smtClean="0">
                <a:latin typeface="Comic Sans MS" pitchFamily="66" charset="0"/>
              </a:rPr>
              <a:t>government </a:t>
            </a:r>
            <a:r>
              <a:rPr lang="en-US" sz="2600" dirty="0">
                <a:latin typeface="Comic Sans MS" pitchFamily="66" charset="0"/>
              </a:rPr>
              <a:t>including individuals, corporations, </a:t>
            </a:r>
            <a:r>
              <a:rPr lang="en-US" sz="2600">
                <a:latin typeface="Comic Sans MS" pitchFamily="66" charset="0"/>
              </a:rPr>
              <a:t>state </a:t>
            </a:r>
            <a:r>
              <a:rPr lang="en-US" sz="2600" smtClean="0">
                <a:latin typeface="Comic Sans MS" pitchFamily="66" charset="0"/>
              </a:rPr>
              <a:t>and </a:t>
            </a:r>
            <a:r>
              <a:rPr lang="en-US" sz="2600" dirty="0">
                <a:latin typeface="Comic Sans MS" pitchFamily="66" charset="0"/>
              </a:rPr>
              <a:t>local governments, the Federal Reserve banking system, and foreign governments.  When the debt held by the Federal Reserve is excluded, the remaining amount is referred to as </a:t>
            </a:r>
            <a:r>
              <a:rPr lang="en-US" sz="2600" u="sng" dirty="0">
                <a:latin typeface="Comic Sans MS" pitchFamily="66" charset="0"/>
              </a:rPr>
              <a:t>privately held debt</a:t>
            </a:r>
            <a:r>
              <a:rPr lang="en-US" sz="2600" dirty="0">
                <a:latin typeface="Comic Sans MS" pitchFamily="66" charset="0"/>
              </a:rPr>
              <a:t>.</a:t>
            </a:r>
          </a:p>
          <a:p>
            <a:pPr marL="342900" indent="63500">
              <a:tabLst>
                <a:tab pos="342900" algn="l"/>
                <a:tab pos="406400" algn="l"/>
                <a:tab pos="457200" algn="l"/>
              </a:tabLst>
              <a:defRPr/>
            </a:pPr>
            <a:endParaRPr lang="en-US" sz="1400" dirty="0">
              <a:latin typeface="Comic Sans MS" pitchFamily="66" charset="0"/>
            </a:endParaRPr>
          </a:p>
          <a:p>
            <a:pPr marL="342900" indent="63500">
              <a:tabLst>
                <a:tab pos="342900" algn="l"/>
                <a:tab pos="406400" algn="l"/>
                <a:tab pos="457200" algn="l"/>
              </a:tabLst>
              <a:defRPr/>
            </a:pPr>
            <a:r>
              <a:rPr lang="en-US" sz="2600" b="1" u="sng" dirty="0" smtClean="0">
                <a:solidFill>
                  <a:srgbClr val="C00000"/>
                </a:solidFill>
                <a:latin typeface="Comic Sans MS" pitchFamily="66" charset="0"/>
              </a:rPr>
              <a:t>Debt </a:t>
            </a:r>
            <a:r>
              <a:rPr lang="en-US" sz="2600" b="1" u="sng" dirty="0">
                <a:solidFill>
                  <a:srgbClr val="C00000"/>
                </a:solidFill>
                <a:latin typeface="Comic Sans MS" pitchFamily="66" charset="0"/>
              </a:rPr>
              <a:t>Held by Government Accounts</a:t>
            </a:r>
            <a:r>
              <a:rPr lang="en-US" sz="2600" b="1" dirty="0">
                <a:solidFill>
                  <a:srgbClr val="C00000"/>
                </a:solidFill>
                <a:latin typeface="Comic Sans MS" pitchFamily="66" charset="0"/>
              </a:rPr>
              <a:t>:</a:t>
            </a:r>
            <a:r>
              <a:rPr lang="en-US" sz="2600" dirty="0">
                <a:solidFill>
                  <a:srgbClr val="C00000"/>
                </a:solidFill>
                <a:latin typeface="Comic Sans MS" pitchFamily="66" charset="0"/>
              </a:rPr>
              <a:t> </a:t>
            </a:r>
            <a:r>
              <a:rPr lang="en-US" sz="2600" dirty="0">
                <a:latin typeface="Comic Sans MS" pitchFamily="66" charset="0"/>
              </a:rPr>
              <a:t>Federal debt held by the federal government itself.  Most of this debt is held by trust funds, such as Social Security.</a:t>
            </a:r>
          </a:p>
          <a:p>
            <a:pPr marL="342900" indent="571500">
              <a:defRPr/>
            </a:pPr>
            <a:endParaRPr lang="en-US" sz="1400" dirty="0">
              <a:latin typeface="Comic Sans MS" pitchFamily="66" charset="0"/>
            </a:endParaRPr>
          </a:p>
          <a:p>
            <a:pPr marL="342900" indent="63500">
              <a:defRPr/>
            </a:pPr>
            <a:r>
              <a:rPr lang="en-US" sz="2600" b="1" u="sng" dirty="0">
                <a:solidFill>
                  <a:srgbClr val="C00000"/>
                </a:solidFill>
                <a:latin typeface="Comic Sans MS" pitchFamily="66" charset="0"/>
              </a:rPr>
              <a:t>Gross Debt</a:t>
            </a:r>
            <a:r>
              <a:rPr lang="en-US" sz="2600" b="1" dirty="0">
                <a:solidFill>
                  <a:srgbClr val="C00000"/>
                </a:solidFill>
                <a:latin typeface="Comic Sans MS" pitchFamily="66" charset="0"/>
              </a:rPr>
              <a:t>:</a:t>
            </a:r>
            <a:r>
              <a:rPr lang="en-US" sz="2600" dirty="0">
                <a:solidFill>
                  <a:srgbClr val="C00000"/>
                </a:solidFill>
                <a:latin typeface="Comic Sans MS" pitchFamily="66" charset="0"/>
              </a:rPr>
              <a:t> </a:t>
            </a:r>
            <a:r>
              <a:rPr lang="en-US" sz="2600" dirty="0">
                <a:latin typeface="Comic Sans MS" pitchFamily="66" charset="0"/>
              </a:rPr>
              <a:t>The total amount of outstanding federal debt whether issued by the Treasury or </a:t>
            </a:r>
            <a:r>
              <a:rPr lang="en-US" sz="2600" dirty="0" smtClean="0">
                <a:latin typeface="Comic Sans MS" pitchFamily="66" charset="0"/>
              </a:rPr>
              <a:t>by other </a:t>
            </a:r>
            <a:r>
              <a:rPr lang="en-US" sz="2600" dirty="0">
                <a:latin typeface="Comic Sans MS" pitchFamily="66" charset="0"/>
              </a:rPr>
              <a:t>agencies and held by </a:t>
            </a:r>
            <a:r>
              <a:rPr lang="en-US" sz="2600" dirty="0" smtClean="0">
                <a:latin typeface="Comic Sans MS" pitchFamily="66" charset="0"/>
              </a:rPr>
              <a:t>either the </a:t>
            </a:r>
            <a:r>
              <a:rPr lang="en-US" sz="2600" dirty="0">
                <a:latin typeface="Comic Sans MS" pitchFamily="66" charset="0"/>
              </a:rPr>
              <a:t>public or </a:t>
            </a:r>
            <a:r>
              <a:rPr lang="en-US" sz="2600" dirty="0" smtClean="0">
                <a:latin typeface="Comic Sans MS" pitchFamily="66" charset="0"/>
              </a:rPr>
              <a:t>by federal </a:t>
            </a:r>
            <a:r>
              <a:rPr lang="en-US" sz="2600" dirty="0">
                <a:latin typeface="Comic Sans MS" pitchFamily="66" charset="0"/>
              </a:rPr>
              <a:t>government accounts.</a:t>
            </a:r>
          </a:p>
          <a:p>
            <a:pPr marL="914400">
              <a:defRPr/>
            </a:pPr>
            <a:endParaRPr lang="en-US" sz="21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5"/>
          <p:cNvSpPr txBox="1">
            <a:spLocks noChangeArrowheads="1"/>
          </p:cNvSpPr>
          <p:nvPr/>
        </p:nvSpPr>
        <p:spPr bwMode="auto">
          <a:xfrm>
            <a:off x="165100" y="-12124"/>
            <a:ext cx="8775700" cy="2739211"/>
          </a:xfrm>
          <a:prstGeom prst="rect">
            <a:avLst/>
          </a:prstGeom>
          <a:noFill/>
          <a:ln w="9525">
            <a:noFill/>
            <a:miter lim="800000"/>
            <a:headEnd/>
            <a:tailEnd/>
          </a:ln>
        </p:spPr>
        <p:txBody>
          <a:bodyPr>
            <a:spAutoFit/>
          </a:bodyPr>
          <a:lstStyle/>
          <a:p>
            <a:pPr algn="ctr"/>
            <a:endParaRPr lang="en-US" sz="1400" b="1" dirty="0">
              <a:latin typeface="Comic Sans MS" pitchFamily="66" charset="0"/>
            </a:endParaRPr>
          </a:p>
          <a:p>
            <a:endParaRPr lang="en-US" sz="1800" dirty="0">
              <a:latin typeface="Comic Sans MS" pitchFamily="66" charset="0"/>
            </a:endParaRPr>
          </a:p>
          <a:p>
            <a:r>
              <a:rPr lang="en-US" sz="2800" b="1" u="sng" dirty="0" smtClean="0">
                <a:solidFill>
                  <a:srgbClr val="C00000"/>
                </a:solidFill>
                <a:latin typeface="Comic Sans MS" pitchFamily="66" charset="0"/>
              </a:rPr>
              <a:t>Debt-to-GDP Ratio</a:t>
            </a:r>
            <a:r>
              <a:rPr lang="en-US" sz="2800" b="1" dirty="0" smtClean="0">
                <a:solidFill>
                  <a:srgbClr val="C00000"/>
                </a:solidFill>
                <a:latin typeface="Comic Sans MS" pitchFamily="66" charset="0"/>
              </a:rPr>
              <a:t>: </a:t>
            </a:r>
            <a:r>
              <a:rPr lang="en-US" sz="2800" dirty="0" smtClean="0">
                <a:latin typeface="Comic Sans MS" pitchFamily="66" charset="0"/>
              </a:rPr>
              <a:t>A useful measure of a country’s debt in relation to its GDP.  It compares what a country owes (cumulative) to what it produces (within a year), and is used as an indication of a country’s ability to service its debt.  </a:t>
            </a:r>
            <a:endParaRPr lang="en-US" sz="2800" dirty="0">
              <a:latin typeface="Comic Sans MS" pitchFamily="66" charset="0"/>
            </a:endParaRPr>
          </a:p>
        </p:txBody>
      </p:sp>
      <p:sp>
        <p:nvSpPr>
          <p:cNvPr id="51203" name="Rectangle 2"/>
          <p:cNvSpPr>
            <a:spLocks noChangeArrowheads="1"/>
          </p:cNvSpPr>
          <p:nvPr/>
        </p:nvSpPr>
        <p:spPr bwMode="auto">
          <a:xfrm>
            <a:off x="165100" y="1638300"/>
            <a:ext cx="8978900" cy="646113"/>
          </a:xfrm>
          <a:prstGeom prst="rect">
            <a:avLst/>
          </a:prstGeom>
          <a:noFill/>
          <a:ln w="9525">
            <a:noFill/>
            <a:miter lim="800000"/>
            <a:headEnd/>
            <a:tailEnd/>
          </a:ln>
        </p:spPr>
        <p:txBody>
          <a:bodyPr>
            <a:spAutoFit/>
          </a:bodyPr>
          <a:lstStyle/>
          <a:p>
            <a:pPr algn="ctr"/>
            <a:endParaRPr lang="en-US" sz="1800"/>
          </a:p>
          <a:p>
            <a:pPr algn="ctr"/>
            <a:endParaRPr lang="en-US" sz="1800" b="1">
              <a:solidFill>
                <a:srgbClr val="FF0000"/>
              </a:solidFill>
            </a:endParaRPr>
          </a:p>
        </p:txBody>
      </p:sp>
      <p:sp>
        <p:nvSpPr>
          <p:cNvPr id="2" name="TextBox 1"/>
          <p:cNvSpPr txBox="1"/>
          <p:nvPr/>
        </p:nvSpPr>
        <p:spPr>
          <a:xfrm>
            <a:off x="266700" y="2810897"/>
            <a:ext cx="8496300" cy="3477875"/>
          </a:xfrm>
          <a:prstGeom prst="rect">
            <a:avLst/>
          </a:prstGeom>
          <a:solidFill>
            <a:srgbClr val="C00000"/>
          </a:solidFill>
          <a:ln w="38100">
            <a:solidFill>
              <a:schemeClr val="tx1"/>
            </a:solidFill>
          </a:ln>
          <a:effectLst/>
        </p:spPr>
        <p:txBody>
          <a:bodyPr wrap="square" numCol="3" rtlCol="0">
            <a:spAutoFit/>
          </a:bodyPr>
          <a:lstStyle/>
          <a:p>
            <a:endParaRPr lang="en-US" sz="1800" dirty="0" smtClean="0">
              <a:solidFill>
                <a:srgbClr val="FFFFFF"/>
              </a:solidFill>
              <a:latin typeface="Comic Sans MS" pitchFamily="66" charset="0"/>
            </a:endParaRPr>
          </a:p>
          <a:p>
            <a:pPr>
              <a:tabLst>
                <a:tab pos="114300" algn="l"/>
              </a:tabLst>
            </a:pPr>
            <a:endParaRPr lang="en-US" sz="800" dirty="0" smtClean="0">
              <a:solidFill>
                <a:srgbClr val="FFFFFF"/>
              </a:solidFill>
              <a:latin typeface="Comic Sans MS" pitchFamily="66" charset="0"/>
            </a:endParaRPr>
          </a:p>
          <a:p>
            <a:pPr>
              <a:tabLst>
                <a:tab pos="114300" algn="l"/>
              </a:tabLst>
            </a:pPr>
            <a:endParaRPr lang="en-US" sz="2200" dirty="0">
              <a:solidFill>
                <a:srgbClr val="FFFFFF"/>
              </a:solidFill>
              <a:latin typeface="Comic Sans MS" pitchFamily="66" charset="0"/>
            </a:endParaRPr>
          </a:p>
          <a:p>
            <a:pPr>
              <a:tabLst>
                <a:tab pos="114300" algn="l"/>
              </a:tabLst>
            </a:pPr>
            <a:endParaRPr lang="en-US" sz="2200" dirty="0" smtClean="0">
              <a:solidFill>
                <a:srgbClr val="FFFFFF"/>
              </a:solidFill>
              <a:latin typeface="Comic Sans MS" pitchFamily="66" charset="0"/>
            </a:endParaRPr>
          </a:p>
          <a:p>
            <a:pPr>
              <a:tabLst>
                <a:tab pos="114300" algn="l"/>
              </a:tabLst>
            </a:pPr>
            <a:r>
              <a:rPr lang="en-US" sz="2200" dirty="0" smtClean="0">
                <a:solidFill>
                  <a:srgbClr val="FFFFFF"/>
                </a:solidFill>
                <a:latin typeface="Comic Sans MS" pitchFamily="66" charset="0"/>
              </a:rPr>
              <a:t>Russia 9%</a:t>
            </a:r>
          </a:p>
          <a:p>
            <a:r>
              <a:rPr lang="en-US" sz="2200" dirty="0" smtClean="0">
                <a:solidFill>
                  <a:srgbClr val="FFFFFF"/>
                </a:solidFill>
                <a:latin typeface="Comic Sans MS" pitchFamily="66" charset="0"/>
              </a:rPr>
              <a:t>Saudi Arabia 9%</a:t>
            </a:r>
          </a:p>
          <a:p>
            <a:r>
              <a:rPr lang="en-US" sz="2200" dirty="0" smtClean="0">
                <a:solidFill>
                  <a:srgbClr val="FFFFFF"/>
                </a:solidFill>
                <a:latin typeface="Comic Sans MS" pitchFamily="66" charset="0"/>
              </a:rPr>
              <a:t>Mexico 38%</a:t>
            </a:r>
          </a:p>
          <a:p>
            <a:r>
              <a:rPr lang="en-US" sz="2200" dirty="0" smtClean="0">
                <a:solidFill>
                  <a:srgbClr val="FFFFFF"/>
                </a:solidFill>
                <a:latin typeface="Comic Sans MS" pitchFamily="66" charset="0"/>
              </a:rPr>
              <a:t>China 44%</a:t>
            </a:r>
          </a:p>
          <a:p>
            <a:r>
              <a:rPr lang="en-US" sz="2200" dirty="0" smtClean="0">
                <a:solidFill>
                  <a:srgbClr val="FFFFFF"/>
                </a:solidFill>
                <a:latin typeface="Comic Sans MS" pitchFamily="66" charset="0"/>
              </a:rPr>
              <a:t>India 52</a:t>
            </a:r>
          </a:p>
          <a:p>
            <a:r>
              <a:rPr lang="en-US" sz="2200" dirty="0" smtClean="0">
                <a:solidFill>
                  <a:srgbClr val="FFFFFF"/>
                </a:solidFill>
                <a:latin typeface="Comic Sans MS" pitchFamily="66" charset="0"/>
              </a:rPr>
              <a:t>Brazil 55%</a:t>
            </a:r>
          </a:p>
          <a:p>
            <a:endParaRPr lang="en-US" sz="2200" dirty="0" smtClean="0">
              <a:solidFill>
                <a:srgbClr val="FFFFFF"/>
              </a:solidFill>
              <a:latin typeface="Comic Sans MS" pitchFamily="66" charset="0"/>
            </a:endParaRPr>
          </a:p>
          <a:p>
            <a:endParaRPr lang="en-US" sz="2200" dirty="0" smtClean="0">
              <a:solidFill>
                <a:srgbClr val="FFFFFF"/>
              </a:solidFill>
              <a:latin typeface="Comic Sans MS" pitchFamily="66" charset="0"/>
            </a:endParaRPr>
          </a:p>
          <a:p>
            <a:endParaRPr lang="en-US" sz="2200" dirty="0" smtClean="0">
              <a:solidFill>
                <a:srgbClr val="FFFFFF"/>
              </a:solidFill>
              <a:latin typeface="Comic Sans MS" pitchFamily="66" charset="0"/>
            </a:endParaRPr>
          </a:p>
          <a:p>
            <a:r>
              <a:rPr lang="en-US" sz="2200" dirty="0" smtClean="0">
                <a:solidFill>
                  <a:srgbClr val="FFFFFF"/>
                </a:solidFill>
                <a:latin typeface="Comic Sans MS" pitchFamily="66" charset="0"/>
              </a:rPr>
              <a:t>Israel 74%</a:t>
            </a:r>
          </a:p>
          <a:p>
            <a:r>
              <a:rPr lang="en-US" sz="2200" dirty="0" smtClean="0">
                <a:solidFill>
                  <a:srgbClr val="FFFFFF"/>
                </a:solidFill>
                <a:latin typeface="Comic Sans MS" pitchFamily="66" charset="0"/>
              </a:rPr>
              <a:t>EU 83%</a:t>
            </a:r>
          </a:p>
          <a:p>
            <a:r>
              <a:rPr lang="en-US" sz="2200" dirty="0" smtClean="0">
                <a:solidFill>
                  <a:srgbClr val="FFFFFF"/>
                </a:solidFill>
                <a:latin typeface="Comic Sans MS" pitchFamily="66" charset="0"/>
              </a:rPr>
              <a:t>Germany </a:t>
            </a:r>
            <a:r>
              <a:rPr lang="en-US" sz="2200" dirty="0">
                <a:solidFill>
                  <a:srgbClr val="FFFFFF"/>
                </a:solidFill>
                <a:latin typeface="Comic Sans MS" pitchFamily="66" charset="0"/>
              </a:rPr>
              <a:t>85</a:t>
            </a:r>
            <a:r>
              <a:rPr lang="en-US" sz="2200" dirty="0" smtClean="0">
                <a:solidFill>
                  <a:srgbClr val="FFFFFF"/>
                </a:solidFill>
                <a:latin typeface="Comic Sans MS" pitchFamily="66" charset="0"/>
              </a:rPr>
              <a:t>%</a:t>
            </a:r>
          </a:p>
          <a:p>
            <a:r>
              <a:rPr lang="en-US" sz="2200" dirty="0" smtClean="0">
                <a:solidFill>
                  <a:srgbClr val="FFFFFF"/>
                </a:solidFill>
                <a:latin typeface="Comic Sans MS" pitchFamily="66" charset="0"/>
              </a:rPr>
              <a:t>United Kingdom 87%</a:t>
            </a:r>
          </a:p>
          <a:p>
            <a:r>
              <a:rPr lang="en-US" sz="2200" dirty="0" smtClean="0">
                <a:solidFill>
                  <a:srgbClr val="FFFF00"/>
                </a:solidFill>
                <a:latin typeface="Comic Sans MS" pitchFamily="66" charset="0"/>
              </a:rPr>
              <a:t>United States 105%</a:t>
            </a:r>
          </a:p>
          <a:p>
            <a:r>
              <a:rPr lang="en-US" sz="2200" dirty="0" smtClean="0">
                <a:solidFill>
                  <a:srgbClr val="FFFFFF"/>
                </a:solidFill>
                <a:latin typeface="Comic Sans MS" pitchFamily="66" charset="0"/>
              </a:rPr>
              <a:t>Ireland 108%</a:t>
            </a:r>
          </a:p>
          <a:p>
            <a:endParaRPr lang="en-US" sz="2200" dirty="0" smtClean="0">
              <a:solidFill>
                <a:srgbClr val="FFFFFF"/>
              </a:solidFill>
              <a:latin typeface="Comic Sans MS" pitchFamily="66" charset="0"/>
            </a:endParaRPr>
          </a:p>
          <a:p>
            <a:endParaRPr lang="en-US" sz="2200" dirty="0">
              <a:solidFill>
                <a:srgbClr val="FFFFFF"/>
              </a:solidFill>
              <a:latin typeface="Comic Sans MS" pitchFamily="66" charset="0"/>
            </a:endParaRPr>
          </a:p>
          <a:p>
            <a:endParaRPr lang="en-US" sz="2200" dirty="0" smtClean="0">
              <a:solidFill>
                <a:srgbClr val="FFFFFF"/>
              </a:solidFill>
              <a:latin typeface="Comic Sans MS" pitchFamily="66" charset="0"/>
            </a:endParaRPr>
          </a:p>
          <a:p>
            <a:endParaRPr lang="en-US" sz="2200" dirty="0">
              <a:solidFill>
                <a:srgbClr val="FFFFFF"/>
              </a:solidFill>
              <a:latin typeface="Comic Sans MS" pitchFamily="66" charset="0"/>
            </a:endParaRPr>
          </a:p>
          <a:p>
            <a:r>
              <a:rPr lang="en-US" sz="2200" dirty="0" smtClean="0">
                <a:solidFill>
                  <a:srgbClr val="FFFFFF"/>
                </a:solidFill>
                <a:latin typeface="Comic Sans MS" pitchFamily="66" charset="0"/>
              </a:rPr>
              <a:t>Singapore 118%</a:t>
            </a:r>
          </a:p>
          <a:p>
            <a:r>
              <a:rPr lang="en-US" sz="2200" dirty="0" smtClean="0">
                <a:solidFill>
                  <a:srgbClr val="FFFFFF"/>
                </a:solidFill>
                <a:latin typeface="Comic Sans MS" pitchFamily="66" charset="0"/>
              </a:rPr>
              <a:t>Italy 120%</a:t>
            </a:r>
          </a:p>
          <a:p>
            <a:r>
              <a:rPr lang="en-US" sz="2200" dirty="0" smtClean="0">
                <a:solidFill>
                  <a:srgbClr val="FFFFFF"/>
                </a:solidFill>
                <a:latin typeface="Comic Sans MS" pitchFamily="66" charset="0"/>
              </a:rPr>
              <a:t>Iceland 130%</a:t>
            </a:r>
          </a:p>
          <a:p>
            <a:r>
              <a:rPr lang="en-US" sz="2200" dirty="0" smtClean="0">
                <a:solidFill>
                  <a:srgbClr val="FFFFFF"/>
                </a:solidFill>
                <a:latin typeface="Comic Sans MS" pitchFamily="66" charset="0"/>
              </a:rPr>
              <a:t>Greece 165%</a:t>
            </a:r>
          </a:p>
          <a:p>
            <a:r>
              <a:rPr lang="en-US" sz="2200" dirty="0">
                <a:solidFill>
                  <a:srgbClr val="FFFFFF"/>
                </a:solidFill>
                <a:latin typeface="Comic Sans MS" pitchFamily="66" charset="0"/>
              </a:rPr>
              <a:t>Japan 208</a:t>
            </a:r>
            <a:r>
              <a:rPr lang="en-US" sz="2200" dirty="0" smtClean="0">
                <a:solidFill>
                  <a:srgbClr val="FFFFFF"/>
                </a:solidFill>
                <a:latin typeface="Comic Sans MS" pitchFamily="66" charset="0"/>
              </a:rPr>
              <a:t>%</a:t>
            </a:r>
          </a:p>
          <a:p>
            <a:r>
              <a:rPr lang="en-US" sz="2200" dirty="0" smtClean="0">
                <a:solidFill>
                  <a:srgbClr val="FFFFFF"/>
                </a:solidFill>
                <a:latin typeface="Comic Sans MS" pitchFamily="66" charset="0"/>
              </a:rPr>
              <a:t>Zimbabwe 231%</a:t>
            </a:r>
          </a:p>
        </p:txBody>
      </p:sp>
      <p:sp>
        <p:nvSpPr>
          <p:cNvPr id="3" name="TextBox 2"/>
          <p:cNvSpPr txBox="1"/>
          <p:nvPr/>
        </p:nvSpPr>
        <p:spPr>
          <a:xfrm>
            <a:off x="304800" y="3095387"/>
            <a:ext cx="8356600" cy="523220"/>
          </a:xfrm>
          <a:prstGeom prst="rect">
            <a:avLst/>
          </a:prstGeom>
          <a:noFill/>
        </p:spPr>
        <p:txBody>
          <a:bodyPr wrap="square" rtlCol="0">
            <a:spAutoFit/>
          </a:bodyPr>
          <a:lstStyle/>
          <a:p>
            <a:r>
              <a:rPr lang="en-US" sz="2800" u="sng" dirty="0" smtClean="0">
                <a:solidFill>
                  <a:srgbClr val="FFFFFF"/>
                </a:solidFill>
                <a:latin typeface="Comic Sans MS" pitchFamily="66" charset="0"/>
              </a:rPr>
              <a:t>2011 Debt-to-GDP Ratios for Selected Countries </a:t>
            </a:r>
            <a:endParaRPr lang="en-US" sz="2800" u="sng" dirty="0">
              <a:solidFill>
                <a:srgbClr val="FFFFFF"/>
              </a:solidFill>
              <a:latin typeface="Comic Sans MS" pitchFamily="66" charset="0"/>
            </a:endParaRPr>
          </a:p>
        </p:txBody>
      </p:sp>
    </p:spTree>
    <p:extLst>
      <p:ext uri="{BB962C8B-B14F-4D97-AF65-F5344CB8AC3E}">
        <p14:creationId xmlns:p14="http://schemas.microsoft.com/office/powerpoint/2010/main" val="266450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http://www.defeatthedebt.com/wp-content/uploads/2010/04/major-foreign-holders-3.png"/>
          <p:cNvPicPr>
            <a:picLocks noChangeAspect="1" noChangeArrowheads="1"/>
          </p:cNvPicPr>
          <p:nvPr/>
        </p:nvPicPr>
        <p:blipFill>
          <a:blip r:embed="rId3" cstate="print"/>
          <a:srcRect/>
          <a:stretch>
            <a:fillRect/>
          </a:stretch>
        </p:blipFill>
        <p:spPr bwMode="auto">
          <a:xfrm>
            <a:off x="1638300" y="631825"/>
            <a:ext cx="6083300" cy="5199063"/>
          </a:xfrm>
          <a:prstGeom prst="rect">
            <a:avLst/>
          </a:prstGeom>
          <a:noFill/>
          <a:ln w="9525">
            <a:noFill/>
            <a:miter lim="800000"/>
            <a:headEnd/>
            <a:tailEnd/>
          </a:ln>
        </p:spPr>
      </p:pic>
      <p:pic>
        <p:nvPicPr>
          <p:cNvPr id="53251" name="Picture 3"/>
          <p:cNvPicPr>
            <a:picLocks noChangeAspect="1" noChangeArrowheads="1"/>
          </p:cNvPicPr>
          <p:nvPr/>
        </p:nvPicPr>
        <p:blipFill>
          <a:blip r:embed="rId4" cstate="print"/>
          <a:srcRect/>
          <a:stretch>
            <a:fillRect/>
          </a:stretch>
        </p:blipFill>
        <p:spPr bwMode="auto">
          <a:xfrm>
            <a:off x="0" y="-11113"/>
            <a:ext cx="8813800" cy="6386513"/>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47688" y="3175"/>
            <a:ext cx="7758112" cy="1152525"/>
          </a:xfrm>
        </p:spPr>
        <p:txBody>
          <a:bodyPr/>
          <a:lstStyle/>
          <a:p>
            <a:pPr algn="ctr"/>
            <a:r>
              <a:rPr lang="en-US" b="1" dirty="0" smtClean="0">
                <a:solidFill>
                  <a:schemeClr val="bg1">
                    <a:lumMod val="25000"/>
                  </a:schemeClr>
                </a:solidFill>
                <a:latin typeface="Comic Sans MS" pitchFamily="66" charset="0"/>
              </a:rPr>
              <a:t>FY 2012 Budget Overview</a:t>
            </a:r>
          </a:p>
        </p:txBody>
      </p:sp>
      <p:sp>
        <p:nvSpPr>
          <p:cNvPr id="3" name="TextBox 2"/>
          <p:cNvSpPr txBox="1"/>
          <p:nvPr/>
        </p:nvSpPr>
        <p:spPr>
          <a:xfrm>
            <a:off x="0" y="1219200"/>
            <a:ext cx="9144000" cy="5816977"/>
          </a:xfrm>
          <a:prstGeom prst="rect">
            <a:avLst/>
          </a:prstGeom>
          <a:noFill/>
        </p:spPr>
        <p:txBody>
          <a:bodyPr wrap="square">
            <a:spAutoFit/>
          </a:bodyPr>
          <a:lstStyle/>
          <a:p>
            <a:pPr>
              <a:defRPr/>
            </a:pPr>
            <a:r>
              <a:rPr lang="en-US" sz="2400" b="1" dirty="0" smtClean="0">
                <a:solidFill>
                  <a:schemeClr val="tx2">
                    <a:lumMod val="50000"/>
                  </a:schemeClr>
                </a:solidFill>
              </a:rPr>
              <a:t>	</a:t>
            </a:r>
            <a:r>
              <a:rPr lang="en-US" sz="2400" b="1" u="sng" dirty="0" smtClean="0">
                <a:solidFill>
                  <a:schemeClr val="tx2">
                    <a:lumMod val="50000"/>
                  </a:schemeClr>
                </a:solidFill>
                <a:latin typeface="Comic Sans MS" pitchFamily="66" charset="0"/>
              </a:rPr>
              <a:t>Mandatory</a:t>
            </a:r>
            <a:endParaRPr lang="en-US" sz="2400" b="1" u="sng" dirty="0">
              <a:solidFill>
                <a:schemeClr val="tx2">
                  <a:lumMod val="50000"/>
                </a:schemeClr>
              </a:solidFill>
              <a:latin typeface="Comic Sans MS" pitchFamily="66" charset="0"/>
            </a:endParaRPr>
          </a:p>
          <a:p>
            <a:pPr>
              <a:defRPr/>
            </a:pPr>
            <a:r>
              <a:rPr lang="en-US" sz="2400" dirty="0">
                <a:latin typeface="Comic Sans MS" pitchFamily="66" charset="0"/>
              </a:rPr>
              <a:t>		Social Security	</a:t>
            </a:r>
            <a:r>
              <a:rPr lang="en-US" sz="2400" dirty="0" smtClean="0">
                <a:latin typeface="Comic Sans MS" pitchFamily="66" charset="0"/>
              </a:rPr>
              <a:t>	20.5%</a:t>
            </a:r>
            <a:endParaRPr lang="en-US" sz="2400" dirty="0">
              <a:latin typeface="Comic Sans MS" pitchFamily="66" charset="0"/>
            </a:endParaRPr>
          </a:p>
          <a:p>
            <a:pPr>
              <a:defRPr/>
            </a:pPr>
            <a:r>
              <a:rPr lang="en-US" sz="2400" dirty="0">
                <a:latin typeface="Comic Sans MS" pitchFamily="66" charset="0"/>
              </a:rPr>
              <a:t>		Medicare		</a:t>
            </a:r>
            <a:r>
              <a:rPr lang="en-US" sz="2400" dirty="0" smtClean="0">
                <a:latin typeface="Comic Sans MS" pitchFamily="66" charset="0"/>
              </a:rPr>
              <a:t>	13.0%</a:t>
            </a:r>
            <a:endParaRPr lang="en-US" sz="2400" dirty="0">
              <a:latin typeface="Comic Sans MS" pitchFamily="66" charset="0"/>
            </a:endParaRPr>
          </a:p>
          <a:p>
            <a:pPr>
              <a:defRPr/>
            </a:pPr>
            <a:r>
              <a:rPr lang="en-US" sz="2400" dirty="0">
                <a:latin typeface="Comic Sans MS" pitchFamily="66" charset="0"/>
              </a:rPr>
              <a:t>		Medicaid		  </a:t>
            </a:r>
            <a:r>
              <a:rPr lang="en-US" sz="2400" dirty="0" smtClean="0">
                <a:latin typeface="Comic Sans MS" pitchFamily="66" charset="0"/>
              </a:rPr>
              <a:t>	7.0%</a:t>
            </a:r>
            <a:r>
              <a:rPr lang="en-US" sz="2400" dirty="0">
                <a:latin typeface="Comic Sans MS" pitchFamily="66" charset="0"/>
              </a:rPr>
              <a:t/>
            </a:r>
            <a:br>
              <a:rPr lang="en-US" sz="2400" dirty="0">
                <a:latin typeface="Comic Sans MS" pitchFamily="66" charset="0"/>
              </a:rPr>
            </a:br>
            <a:r>
              <a:rPr lang="en-US" sz="2400" dirty="0">
                <a:latin typeface="Comic Sans MS" pitchFamily="66" charset="0"/>
              </a:rPr>
              <a:t>		Other (VA, Federal	</a:t>
            </a:r>
            <a:r>
              <a:rPr lang="en-US" sz="2400" dirty="0" smtClean="0">
                <a:latin typeface="Comic Sans MS" pitchFamily="66" charset="0"/>
              </a:rPr>
              <a:t>16.0%</a:t>
            </a:r>
            <a:endParaRPr lang="en-US" sz="2400" dirty="0">
              <a:latin typeface="Comic Sans MS" pitchFamily="66" charset="0"/>
            </a:endParaRPr>
          </a:p>
          <a:p>
            <a:pPr>
              <a:defRPr/>
            </a:pPr>
            <a:r>
              <a:rPr lang="en-US" sz="2400" dirty="0">
                <a:latin typeface="Comic Sans MS" pitchFamily="66" charset="0"/>
              </a:rPr>
              <a:t>		Retirement, etc.)</a:t>
            </a:r>
          </a:p>
          <a:p>
            <a:pPr>
              <a:defRPr/>
            </a:pPr>
            <a:r>
              <a:rPr lang="en-US" sz="2400" dirty="0">
                <a:latin typeface="Comic Sans MS" pitchFamily="66" charset="0"/>
              </a:rPr>
              <a:t>		Interest on debt	 </a:t>
            </a:r>
            <a:r>
              <a:rPr lang="en-US" sz="2400" dirty="0" smtClean="0">
                <a:latin typeface="Comic Sans MS" pitchFamily="66" charset="0"/>
              </a:rPr>
              <a:t> 	7.0%</a:t>
            </a:r>
            <a:endParaRPr lang="en-US" sz="2400" dirty="0">
              <a:latin typeface="Comic Sans MS" pitchFamily="66" charset="0"/>
            </a:endParaRPr>
          </a:p>
          <a:p>
            <a:pPr>
              <a:defRPr/>
            </a:pPr>
            <a:r>
              <a:rPr lang="en-US" sz="2400" dirty="0">
                <a:latin typeface="Comic Sans MS" pitchFamily="66" charset="0"/>
              </a:rPr>
              <a:t>		Subtotal		</a:t>
            </a:r>
            <a:r>
              <a:rPr lang="en-US" sz="2400" dirty="0" smtClean="0">
                <a:latin typeface="Comic Sans MS" pitchFamily="66" charset="0"/>
              </a:rPr>
              <a:t>	</a:t>
            </a:r>
            <a:r>
              <a:rPr lang="en-US" sz="2400" b="1" dirty="0" smtClean="0">
                <a:solidFill>
                  <a:schemeClr val="tx2">
                    <a:lumMod val="50000"/>
                  </a:schemeClr>
                </a:solidFill>
                <a:latin typeface="Comic Sans MS" pitchFamily="66" charset="0"/>
              </a:rPr>
              <a:t>63.5%</a:t>
            </a:r>
            <a:endParaRPr lang="en-US" sz="2400" b="1" dirty="0">
              <a:solidFill>
                <a:schemeClr val="tx2">
                  <a:lumMod val="50000"/>
                </a:schemeClr>
              </a:solidFill>
              <a:latin typeface="Comic Sans MS" pitchFamily="66" charset="0"/>
            </a:endParaRPr>
          </a:p>
          <a:p>
            <a:pPr>
              <a:defRPr/>
            </a:pPr>
            <a:r>
              <a:rPr lang="en-US" sz="2400" b="1" dirty="0" smtClean="0">
                <a:solidFill>
                  <a:schemeClr val="tx2">
                    <a:lumMod val="50000"/>
                  </a:schemeClr>
                </a:solidFill>
                <a:latin typeface="Comic Sans MS" pitchFamily="66" charset="0"/>
              </a:rPr>
              <a:t>	</a:t>
            </a:r>
            <a:r>
              <a:rPr lang="en-US" sz="2400" b="1" u="sng" dirty="0" smtClean="0">
                <a:solidFill>
                  <a:schemeClr val="tx2">
                    <a:lumMod val="50000"/>
                  </a:schemeClr>
                </a:solidFill>
                <a:latin typeface="Comic Sans MS" pitchFamily="66" charset="0"/>
              </a:rPr>
              <a:t>Discretionary</a:t>
            </a:r>
            <a:endParaRPr lang="en-US" sz="2400" b="1" u="sng" dirty="0">
              <a:solidFill>
                <a:schemeClr val="tx2">
                  <a:lumMod val="50000"/>
                </a:schemeClr>
              </a:solidFill>
              <a:latin typeface="Comic Sans MS" pitchFamily="66" charset="0"/>
            </a:endParaRPr>
          </a:p>
          <a:p>
            <a:pPr>
              <a:defRPr/>
            </a:pPr>
            <a:r>
              <a:rPr lang="en-US" sz="2400" dirty="0">
                <a:latin typeface="Comic Sans MS" pitchFamily="66" charset="0"/>
              </a:rPr>
              <a:t>		Defense 		</a:t>
            </a:r>
            <a:r>
              <a:rPr lang="en-US" sz="2400" dirty="0" smtClean="0">
                <a:latin typeface="Comic Sans MS" pitchFamily="66" charset="0"/>
              </a:rPr>
              <a:t>	20.0% </a:t>
            </a:r>
            <a:r>
              <a:rPr lang="en-US" sz="2400" dirty="0">
                <a:latin typeface="Comic Sans MS" pitchFamily="66" charset="0"/>
              </a:rPr>
              <a:t>*</a:t>
            </a:r>
          </a:p>
          <a:p>
            <a:pPr>
              <a:defRPr/>
            </a:pPr>
            <a:r>
              <a:rPr lang="en-US" sz="2400" dirty="0">
                <a:latin typeface="Comic Sans MS" pitchFamily="66" charset="0"/>
              </a:rPr>
              <a:t>		Non-defense		</a:t>
            </a:r>
            <a:r>
              <a:rPr lang="en-US" sz="2400" dirty="0" smtClean="0">
                <a:latin typeface="Comic Sans MS" pitchFamily="66" charset="0"/>
              </a:rPr>
              <a:t>16.5</a:t>
            </a:r>
            <a:r>
              <a:rPr lang="en-US" sz="2400" dirty="0">
                <a:latin typeface="Comic Sans MS" pitchFamily="66" charset="0"/>
              </a:rPr>
              <a:t>% *</a:t>
            </a:r>
          </a:p>
          <a:p>
            <a:pPr>
              <a:defRPr/>
            </a:pPr>
            <a:r>
              <a:rPr lang="en-US" sz="2400" dirty="0">
                <a:latin typeface="Comic Sans MS" pitchFamily="66" charset="0"/>
              </a:rPr>
              <a:t>		Subtotal		</a:t>
            </a:r>
            <a:r>
              <a:rPr lang="en-US" sz="2400" dirty="0" smtClean="0">
                <a:latin typeface="Comic Sans MS" pitchFamily="66" charset="0"/>
              </a:rPr>
              <a:t>	</a:t>
            </a:r>
            <a:r>
              <a:rPr lang="en-US" sz="2400" b="1" dirty="0" smtClean="0">
                <a:solidFill>
                  <a:schemeClr val="tx2">
                    <a:lumMod val="50000"/>
                  </a:schemeClr>
                </a:solidFill>
                <a:latin typeface="Comic Sans MS" pitchFamily="66" charset="0"/>
              </a:rPr>
              <a:t>36.5%</a:t>
            </a:r>
            <a:endParaRPr lang="en-US" sz="2400" b="1" dirty="0">
              <a:solidFill>
                <a:schemeClr val="tx2">
                  <a:lumMod val="50000"/>
                </a:schemeClr>
              </a:solidFill>
              <a:latin typeface="Comic Sans MS" pitchFamily="66" charset="0"/>
            </a:endParaRPr>
          </a:p>
          <a:p>
            <a:pPr>
              <a:defRPr/>
            </a:pPr>
            <a:endParaRPr lang="en-US" sz="1200" dirty="0">
              <a:solidFill>
                <a:schemeClr val="tx2">
                  <a:lumMod val="50000"/>
                </a:schemeClr>
              </a:solidFill>
              <a:latin typeface="Comic Sans MS" pitchFamily="66" charset="0"/>
            </a:endParaRPr>
          </a:p>
          <a:p>
            <a:pPr>
              <a:defRPr/>
            </a:pPr>
            <a:r>
              <a:rPr lang="en-US" sz="2400" dirty="0" smtClean="0">
                <a:latin typeface="Comic Sans MS" pitchFamily="66" charset="0"/>
              </a:rPr>
              <a:t>     * ~ </a:t>
            </a:r>
            <a:r>
              <a:rPr lang="en-US" sz="2400" dirty="0">
                <a:latin typeface="Comic Sans MS" pitchFamily="66" charset="0"/>
              </a:rPr>
              <a:t>2% is for R&amp;D (4% of total federal </a:t>
            </a:r>
            <a:r>
              <a:rPr lang="en-US" sz="2400" dirty="0" smtClean="0">
                <a:latin typeface="Comic Sans MS" pitchFamily="66" charset="0"/>
              </a:rPr>
              <a:t>expenditures)</a:t>
            </a:r>
            <a:r>
              <a:rPr lang="en-US" sz="2400" dirty="0"/>
              <a:t>		</a:t>
            </a:r>
          </a:p>
          <a:p>
            <a:pPr>
              <a:defRPr/>
            </a:pP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4200" y="1676400"/>
            <a:ext cx="9697720" cy="4801314"/>
          </a:xfrm>
          <a:prstGeom prst="rect">
            <a:avLst/>
          </a:prstGeom>
          <a:noFill/>
        </p:spPr>
        <p:txBody>
          <a:bodyPr wrap="square">
            <a:spAutoFit/>
          </a:bodyPr>
          <a:lstStyle/>
          <a:p>
            <a:pPr>
              <a:defRPr/>
            </a:pPr>
            <a:endParaRPr lang="en-US" sz="1600" dirty="0">
              <a:latin typeface="Comic Sans MS" pitchFamily="66" charset="0"/>
            </a:endParaRPr>
          </a:p>
          <a:p>
            <a:pPr marL="406400" lvl="2">
              <a:spcAft>
                <a:spcPts val="1200"/>
              </a:spcAft>
              <a:defRPr/>
            </a:pPr>
            <a:r>
              <a:rPr lang="en-US" sz="2800" dirty="0">
                <a:latin typeface="Comic Sans MS" pitchFamily="66" charset="0"/>
              </a:rPr>
              <a:t>	</a:t>
            </a:r>
            <a:r>
              <a:rPr lang="en-US" sz="3200" dirty="0">
                <a:latin typeface="Comic Sans MS" pitchFamily="66" charset="0"/>
              </a:rPr>
              <a:t> </a:t>
            </a:r>
            <a:r>
              <a:rPr lang="en-US" sz="3200" dirty="0" smtClean="0">
                <a:latin typeface="Comic Sans MS" pitchFamily="66" charset="0"/>
              </a:rPr>
              <a:t>The Government is always involved with 	 	  three budget years at a time:  </a:t>
            </a:r>
          </a:p>
          <a:p>
            <a:pPr marL="1778000" lvl="4" indent="-457200">
              <a:spcAft>
                <a:spcPts val="1200"/>
              </a:spcAft>
              <a:buFont typeface="Arial" pitchFamily="34" charset="0"/>
              <a:buChar char="•"/>
              <a:defRPr/>
            </a:pPr>
            <a:r>
              <a:rPr lang="en-US" sz="2800" dirty="0" smtClean="0">
                <a:latin typeface="Comic Sans MS" pitchFamily="66" charset="0"/>
              </a:rPr>
              <a:t>Current year appropriations are being “spent.”</a:t>
            </a:r>
          </a:p>
          <a:p>
            <a:pPr marL="1778000" lvl="4" indent="-457200">
              <a:spcAft>
                <a:spcPts val="1200"/>
              </a:spcAft>
              <a:buFont typeface="Arial" pitchFamily="34" charset="0"/>
              <a:buChar char="•"/>
              <a:defRPr/>
            </a:pPr>
            <a:r>
              <a:rPr lang="en-US" sz="2800" dirty="0" smtClean="0">
                <a:latin typeface="Comic Sans MS" pitchFamily="66" charset="0"/>
              </a:rPr>
              <a:t>The next year’s budget has been “proposed” by the President and is being “disposed” by the Congress - budget resolutions, hearings, passage of 12 separate appropriations bills.</a:t>
            </a:r>
          </a:p>
          <a:p>
            <a:pPr lvl="4" indent="-457200">
              <a:spcAft>
                <a:spcPts val="1200"/>
              </a:spcAft>
              <a:buFont typeface="Arial" pitchFamily="34" charset="0"/>
              <a:buChar char="•"/>
              <a:defRPr/>
            </a:pPr>
            <a:r>
              <a:rPr lang="en-US" sz="2800" dirty="0" smtClean="0">
                <a:latin typeface="Comic Sans MS" pitchFamily="66" charset="0"/>
              </a:rPr>
              <a:t>Federal agencies and OMB</a:t>
            </a:r>
            <a:r>
              <a:rPr lang="en-US" sz="2800" dirty="0">
                <a:latin typeface="Comic Sans MS" pitchFamily="66" charset="0"/>
              </a:rPr>
              <a:t> </a:t>
            </a:r>
            <a:r>
              <a:rPr lang="en-US" sz="2800" dirty="0" smtClean="0">
                <a:latin typeface="Comic Sans MS" pitchFamily="66" charset="0"/>
              </a:rPr>
              <a:t>are working on the following year budget requests.</a:t>
            </a:r>
          </a:p>
        </p:txBody>
      </p:sp>
      <p:sp>
        <p:nvSpPr>
          <p:cNvPr id="4" name="TextBox 3"/>
          <p:cNvSpPr txBox="1"/>
          <p:nvPr/>
        </p:nvSpPr>
        <p:spPr>
          <a:xfrm>
            <a:off x="203200" y="292100"/>
            <a:ext cx="8775700" cy="1292662"/>
          </a:xfrm>
          <a:prstGeom prst="rect">
            <a:avLst/>
          </a:prstGeom>
          <a:solidFill>
            <a:srgbClr val="C00000"/>
          </a:solidFill>
          <a:ln w="38100">
            <a:solidFill>
              <a:schemeClr val="tx1"/>
            </a:solidFill>
          </a:ln>
          <a:effectLst/>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US" sz="3900" dirty="0" smtClean="0">
                <a:solidFill>
                  <a:srgbClr val="FFFFFF"/>
                </a:solidFill>
                <a:latin typeface="Comic Sans MS" pitchFamily="66" charset="0"/>
              </a:rPr>
              <a:t>Third, the </a:t>
            </a:r>
            <a:r>
              <a:rPr lang="en-US" sz="3900" dirty="0">
                <a:solidFill>
                  <a:srgbClr val="FFFFFF"/>
                </a:solidFill>
                <a:latin typeface="Comic Sans MS" pitchFamily="66" charset="0"/>
              </a:rPr>
              <a:t>budget process </a:t>
            </a:r>
            <a:r>
              <a:rPr lang="en-US" sz="3900" dirty="0" smtClean="0">
                <a:solidFill>
                  <a:srgbClr val="FFFFFF"/>
                </a:solidFill>
                <a:latin typeface="Comic Sans MS" pitchFamily="66" charset="0"/>
              </a:rPr>
              <a:t>consumes much </a:t>
            </a:r>
            <a:r>
              <a:rPr lang="en-US" sz="3900" dirty="0">
                <a:solidFill>
                  <a:srgbClr val="FFFFFF"/>
                </a:solidFill>
                <a:latin typeface="Comic Sans MS" pitchFamily="66" charset="0"/>
              </a:rPr>
              <a:t>time and effort </a:t>
            </a:r>
            <a:r>
              <a:rPr lang="en-US" sz="3900" dirty="0" smtClean="0">
                <a:solidFill>
                  <a:srgbClr val="FFFFFF"/>
                </a:solidFill>
                <a:latin typeface="Comic Sans MS" pitchFamily="66" charset="0"/>
              </a:rPr>
              <a:t>in Washington!</a:t>
            </a:r>
            <a:endParaRPr lang="en-US" sz="3900" b="1" dirty="0">
              <a:solidFill>
                <a:srgbClr val="FFFFFF"/>
              </a:solidFill>
              <a:latin typeface="Comic Sans MS" pitchFamily="66"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1"/>
            <a:ext cx="9144000" cy="686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72024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4" y="0"/>
            <a:ext cx="9232864" cy="6913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74742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640"/>
            <a:ext cx="9181153" cy="683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28633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156380981"/>
              </p:ext>
            </p:extLst>
          </p:nvPr>
        </p:nvGraphicFramePr>
        <p:xfrm>
          <a:off x="0" y="-207963"/>
          <a:ext cx="9144000" cy="7065963"/>
        </p:xfrm>
        <a:graphic>
          <a:graphicData uri="http://schemas.openxmlformats.org/presentationml/2006/ole">
            <mc:AlternateContent xmlns:mc="http://schemas.openxmlformats.org/markup-compatibility/2006">
              <mc:Choice xmlns:v="urn:schemas-microsoft-com:vml" Requires="v">
                <p:oleObj spid="_x0000_s15407" name="Acrobat Document" r:id="rId4" imgW="6035040" imgH="4663440" progId="AcroExch.Document.7">
                  <p:embed/>
                </p:oleObj>
              </mc:Choice>
              <mc:Fallback>
                <p:oleObj name="Acrobat Document" r:id="rId4" imgW="6035040" imgH="4663440" progId="AcroExch.Document.7">
                  <p:embed/>
                  <p:pic>
                    <p:nvPicPr>
                      <p:cNvPr id="0" name=""/>
                      <p:cNvPicPr/>
                      <p:nvPr/>
                    </p:nvPicPr>
                    <p:blipFill>
                      <a:blip r:embed="rId5"/>
                      <a:stretch>
                        <a:fillRect/>
                      </a:stretch>
                    </p:blipFill>
                    <p:spPr>
                      <a:xfrm>
                        <a:off x="0" y="-207963"/>
                        <a:ext cx="9144000" cy="7065963"/>
                      </a:xfrm>
                      <a:prstGeom prst="rect">
                        <a:avLst/>
                      </a:prstGeom>
                    </p:spPr>
                  </p:pic>
                </p:oleObj>
              </mc:Fallback>
            </mc:AlternateContent>
          </a:graphicData>
        </a:graphic>
      </p:graphicFrame>
    </p:spTree>
    <p:extLst>
      <p:ext uri="{BB962C8B-B14F-4D97-AF65-F5344CB8AC3E}">
        <p14:creationId xmlns:p14="http://schemas.microsoft.com/office/powerpoint/2010/main" val="8343291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304800" y="304800"/>
            <a:ext cx="8458200" cy="6196013"/>
          </a:xfrm>
          <a:prstGeom prst="rect">
            <a:avLst/>
          </a:prstGeom>
          <a:solidFill>
            <a:srgbClr val="CCECFF"/>
          </a:solidFill>
          <a:ln w="9525">
            <a:solidFill>
              <a:schemeClr val="tx1"/>
            </a:solidFill>
            <a:miter lim="800000"/>
            <a:headEnd/>
            <a:tailEnd/>
          </a:ln>
        </p:spPr>
        <p:txBody>
          <a:bodyPr wrap="none" anchor="ctr"/>
          <a:lstStyle/>
          <a:p>
            <a:endParaRPr lang="en-US"/>
          </a:p>
        </p:txBody>
      </p:sp>
      <p:sp>
        <p:nvSpPr>
          <p:cNvPr id="60419" name="Rectangle 3"/>
          <p:cNvSpPr>
            <a:spLocks noGrp="1" noChangeArrowheads="1"/>
          </p:cNvSpPr>
          <p:nvPr>
            <p:ph type="title"/>
          </p:nvPr>
        </p:nvSpPr>
        <p:spPr>
          <a:xfrm>
            <a:off x="685800" y="293688"/>
            <a:ext cx="7772400" cy="1143000"/>
          </a:xfrm>
        </p:spPr>
        <p:txBody>
          <a:bodyPr/>
          <a:lstStyle/>
          <a:p>
            <a:r>
              <a:rPr lang="en-US" sz="3600" b="1" smtClean="0"/>
              <a:t>Historical R&amp;D Priorities</a:t>
            </a:r>
            <a:r>
              <a:rPr lang="en-US" smtClean="0"/>
              <a:t/>
            </a:r>
            <a:br>
              <a:rPr lang="en-US" smtClean="0"/>
            </a:br>
            <a:r>
              <a:rPr lang="en-US" sz="1800" smtClean="0"/>
              <a:t>(obligations, in 1996 constant dollars)</a:t>
            </a:r>
            <a:endParaRPr lang="en-US" smtClean="0"/>
          </a:p>
        </p:txBody>
      </p:sp>
      <p:grpSp>
        <p:nvGrpSpPr>
          <p:cNvPr id="60420" name="Group 4"/>
          <p:cNvGrpSpPr>
            <a:grpSpLocks/>
          </p:cNvGrpSpPr>
          <p:nvPr/>
        </p:nvGrpSpPr>
        <p:grpSpPr bwMode="auto">
          <a:xfrm>
            <a:off x="855663" y="1549400"/>
            <a:ext cx="7470775" cy="4945063"/>
            <a:chOff x="539" y="976"/>
            <a:chExt cx="4706" cy="3115"/>
          </a:xfrm>
        </p:grpSpPr>
        <p:sp>
          <p:nvSpPr>
            <p:cNvPr id="60421" name="Text Box 5"/>
            <p:cNvSpPr txBox="1">
              <a:spLocks noChangeArrowheads="1"/>
            </p:cNvSpPr>
            <p:nvPr/>
          </p:nvSpPr>
          <p:spPr bwMode="auto">
            <a:xfrm>
              <a:off x="3285" y="3899"/>
              <a:ext cx="1960" cy="192"/>
            </a:xfrm>
            <a:prstGeom prst="rect">
              <a:avLst/>
            </a:prstGeom>
            <a:noFill/>
            <a:ln w="9525">
              <a:noFill/>
              <a:miter lim="800000"/>
              <a:headEnd/>
              <a:tailEnd/>
            </a:ln>
          </p:spPr>
          <p:txBody>
            <a:bodyPr wrap="none">
              <a:spAutoFit/>
            </a:bodyPr>
            <a:lstStyle/>
            <a:p>
              <a:r>
                <a:rPr lang="en-US" sz="1400">
                  <a:latin typeface="Arial" charset="0"/>
                </a:rPr>
                <a:t>Source: National Science Foundation</a:t>
              </a:r>
            </a:p>
          </p:txBody>
        </p:sp>
        <p:sp>
          <p:nvSpPr>
            <p:cNvPr id="60422" name="Rectangle 6"/>
            <p:cNvSpPr>
              <a:spLocks noChangeArrowheads="1"/>
            </p:cNvSpPr>
            <p:nvPr/>
          </p:nvSpPr>
          <p:spPr bwMode="auto">
            <a:xfrm>
              <a:off x="1011" y="1039"/>
              <a:ext cx="4166" cy="2466"/>
            </a:xfrm>
            <a:prstGeom prst="rect">
              <a:avLst/>
            </a:prstGeom>
            <a:solidFill>
              <a:srgbClr val="FFFFFF"/>
            </a:solidFill>
            <a:ln w="9525">
              <a:noFill/>
              <a:miter lim="800000"/>
              <a:headEnd/>
              <a:tailEnd/>
            </a:ln>
          </p:spPr>
          <p:txBody>
            <a:bodyPr/>
            <a:lstStyle/>
            <a:p>
              <a:endParaRPr lang="en-US"/>
            </a:p>
          </p:txBody>
        </p:sp>
        <p:sp>
          <p:nvSpPr>
            <p:cNvPr id="60423" name="Rectangle 7"/>
            <p:cNvSpPr>
              <a:spLocks noChangeArrowheads="1"/>
            </p:cNvSpPr>
            <p:nvPr/>
          </p:nvSpPr>
          <p:spPr bwMode="auto">
            <a:xfrm>
              <a:off x="1011" y="1039"/>
              <a:ext cx="4166" cy="2466"/>
            </a:xfrm>
            <a:prstGeom prst="rect">
              <a:avLst/>
            </a:prstGeom>
            <a:noFill/>
            <a:ln w="12700">
              <a:solidFill>
                <a:srgbClr val="FFFFFF"/>
              </a:solidFill>
              <a:miter lim="800000"/>
              <a:headEnd/>
              <a:tailEnd/>
            </a:ln>
          </p:spPr>
          <p:txBody>
            <a:bodyPr/>
            <a:lstStyle/>
            <a:p>
              <a:endParaRPr lang="en-US"/>
            </a:p>
          </p:txBody>
        </p:sp>
        <p:sp>
          <p:nvSpPr>
            <p:cNvPr id="60424" name="Rectangle 8"/>
            <p:cNvSpPr>
              <a:spLocks noChangeArrowheads="1"/>
            </p:cNvSpPr>
            <p:nvPr/>
          </p:nvSpPr>
          <p:spPr bwMode="auto">
            <a:xfrm>
              <a:off x="1235" y="1606"/>
              <a:ext cx="299" cy="1548"/>
            </a:xfrm>
            <a:prstGeom prst="rect">
              <a:avLst/>
            </a:prstGeom>
            <a:solidFill>
              <a:srgbClr val="8080FF"/>
            </a:solidFill>
            <a:ln w="12700">
              <a:solidFill>
                <a:srgbClr val="000000"/>
              </a:solidFill>
              <a:miter lim="800000"/>
              <a:headEnd/>
              <a:tailEnd/>
            </a:ln>
          </p:spPr>
          <p:txBody>
            <a:bodyPr/>
            <a:lstStyle/>
            <a:p>
              <a:endParaRPr lang="en-US"/>
            </a:p>
          </p:txBody>
        </p:sp>
        <p:sp>
          <p:nvSpPr>
            <p:cNvPr id="60425" name="Rectangle 9"/>
            <p:cNvSpPr>
              <a:spLocks noChangeArrowheads="1"/>
            </p:cNvSpPr>
            <p:nvPr/>
          </p:nvSpPr>
          <p:spPr bwMode="auto">
            <a:xfrm>
              <a:off x="2275" y="1343"/>
              <a:ext cx="299" cy="1811"/>
            </a:xfrm>
            <a:prstGeom prst="rect">
              <a:avLst/>
            </a:prstGeom>
            <a:solidFill>
              <a:srgbClr val="8080FF"/>
            </a:solidFill>
            <a:ln w="12700">
              <a:solidFill>
                <a:srgbClr val="000000"/>
              </a:solidFill>
              <a:miter lim="800000"/>
              <a:headEnd/>
              <a:tailEnd/>
            </a:ln>
          </p:spPr>
          <p:txBody>
            <a:bodyPr/>
            <a:lstStyle/>
            <a:p>
              <a:endParaRPr lang="en-US"/>
            </a:p>
          </p:txBody>
        </p:sp>
        <p:sp>
          <p:nvSpPr>
            <p:cNvPr id="60426" name="Rectangle 10"/>
            <p:cNvSpPr>
              <a:spLocks noChangeArrowheads="1"/>
            </p:cNvSpPr>
            <p:nvPr/>
          </p:nvSpPr>
          <p:spPr bwMode="auto">
            <a:xfrm>
              <a:off x="3322" y="2627"/>
              <a:ext cx="299" cy="527"/>
            </a:xfrm>
            <a:prstGeom prst="rect">
              <a:avLst/>
            </a:prstGeom>
            <a:solidFill>
              <a:srgbClr val="8080FF"/>
            </a:solidFill>
            <a:ln w="12700">
              <a:solidFill>
                <a:srgbClr val="000000"/>
              </a:solidFill>
              <a:miter lim="800000"/>
              <a:headEnd/>
              <a:tailEnd/>
            </a:ln>
          </p:spPr>
          <p:txBody>
            <a:bodyPr/>
            <a:lstStyle/>
            <a:p>
              <a:endParaRPr lang="en-US"/>
            </a:p>
          </p:txBody>
        </p:sp>
        <p:sp>
          <p:nvSpPr>
            <p:cNvPr id="60427" name="Rectangle 11"/>
            <p:cNvSpPr>
              <a:spLocks noChangeArrowheads="1"/>
            </p:cNvSpPr>
            <p:nvPr/>
          </p:nvSpPr>
          <p:spPr bwMode="auto">
            <a:xfrm>
              <a:off x="4362" y="2779"/>
              <a:ext cx="299" cy="375"/>
            </a:xfrm>
            <a:prstGeom prst="rect">
              <a:avLst/>
            </a:prstGeom>
            <a:solidFill>
              <a:srgbClr val="8080FF"/>
            </a:solidFill>
            <a:ln w="12700">
              <a:solidFill>
                <a:srgbClr val="000000"/>
              </a:solidFill>
              <a:miter lim="800000"/>
              <a:headEnd/>
              <a:tailEnd/>
            </a:ln>
          </p:spPr>
          <p:txBody>
            <a:bodyPr/>
            <a:lstStyle/>
            <a:p>
              <a:endParaRPr lang="en-US"/>
            </a:p>
          </p:txBody>
        </p:sp>
        <p:sp>
          <p:nvSpPr>
            <p:cNvPr id="60428" name="Rectangle 12"/>
            <p:cNvSpPr>
              <a:spLocks noChangeArrowheads="1"/>
            </p:cNvSpPr>
            <p:nvPr/>
          </p:nvSpPr>
          <p:spPr bwMode="auto">
            <a:xfrm>
              <a:off x="1534" y="2651"/>
              <a:ext cx="292" cy="503"/>
            </a:xfrm>
            <a:prstGeom prst="rect">
              <a:avLst/>
            </a:prstGeom>
            <a:solidFill>
              <a:srgbClr val="66FF33"/>
            </a:solidFill>
            <a:ln w="12700">
              <a:solidFill>
                <a:srgbClr val="000000"/>
              </a:solidFill>
              <a:miter lim="800000"/>
              <a:headEnd/>
              <a:tailEnd/>
            </a:ln>
          </p:spPr>
          <p:txBody>
            <a:bodyPr/>
            <a:lstStyle/>
            <a:p>
              <a:endParaRPr lang="en-US"/>
            </a:p>
          </p:txBody>
        </p:sp>
        <p:sp>
          <p:nvSpPr>
            <p:cNvPr id="60429" name="Rectangle 13"/>
            <p:cNvSpPr>
              <a:spLocks noChangeArrowheads="1"/>
            </p:cNvSpPr>
            <p:nvPr/>
          </p:nvSpPr>
          <p:spPr bwMode="auto">
            <a:xfrm>
              <a:off x="2574" y="3154"/>
              <a:ext cx="299" cy="16"/>
            </a:xfrm>
            <a:prstGeom prst="rect">
              <a:avLst/>
            </a:prstGeom>
            <a:solidFill>
              <a:srgbClr val="66FF33"/>
            </a:solidFill>
            <a:ln w="12700">
              <a:solidFill>
                <a:srgbClr val="000000"/>
              </a:solidFill>
              <a:miter lim="800000"/>
              <a:headEnd/>
              <a:tailEnd/>
            </a:ln>
          </p:spPr>
          <p:txBody>
            <a:bodyPr/>
            <a:lstStyle/>
            <a:p>
              <a:endParaRPr lang="en-US"/>
            </a:p>
          </p:txBody>
        </p:sp>
        <p:sp>
          <p:nvSpPr>
            <p:cNvPr id="60430" name="Rectangle 14"/>
            <p:cNvSpPr>
              <a:spLocks noChangeArrowheads="1"/>
            </p:cNvSpPr>
            <p:nvPr/>
          </p:nvSpPr>
          <p:spPr bwMode="auto">
            <a:xfrm>
              <a:off x="3621" y="3154"/>
              <a:ext cx="292" cy="88"/>
            </a:xfrm>
            <a:prstGeom prst="rect">
              <a:avLst/>
            </a:prstGeom>
            <a:solidFill>
              <a:srgbClr val="66FF33"/>
            </a:solidFill>
            <a:ln w="12700">
              <a:solidFill>
                <a:srgbClr val="000000"/>
              </a:solidFill>
              <a:miter lim="800000"/>
              <a:headEnd/>
              <a:tailEnd/>
            </a:ln>
          </p:spPr>
          <p:txBody>
            <a:bodyPr/>
            <a:lstStyle/>
            <a:p>
              <a:endParaRPr lang="en-US"/>
            </a:p>
          </p:txBody>
        </p:sp>
        <p:sp>
          <p:nvSpPr>
            <p:cNvPr id="60431" name="Line 15"/>
            <p:cNvSpPr>
              <a:spLocks noChangeShapeType="1"/>
            </p:cNvSpPr>
            <p:nvPr/>
          </p:nvSpPr>
          <p:spPr bwMode="auto">
            <a:xfrm>
              <a:off x="1011" y="1039"/>
              <a:ext cx="1" cy="2466"/>
            </a:xfrm>
            <a:prstGeom prst="line">
              <a:avLst/>
            </a:prstGeom>
            <a:noFill/>
            <a:ln w="0">
              <a:solidFill>
                <a:srgbClr val="000000"/>
              </a:solidFill>
              <a:round/>
              <a:headEnd/>
              <a:tailEnd/>
            </a:ln>
          </p:spPr>
          <p:txBody>
            <a:bodyPr/>
            <a:lstStyle/>
            <a:p>
              <a:endParaRPr lang="en-US"/>
            </a:p>
          </p:txBody>
        </p:sp>
        <p:sp>
          <p:nvSpPr>
            <p:cNvPr id="60432" name="Line 16"/>
            <p:cNvSpPr>
              <a:spLocks noChangeShapeType="1"/>
            </p:cNvSpPr>
            <p:nvPr/>
          </p:nvSpPr>
          <p:spPr bwMode="auto">
            <a:xfrm>
              <a:off x="973" y="3505"/>
              <a:ext cx="38" cy="1"/>
            </a:xfrm>
            <a:prstGeom prst="line">
              <a:avLst/>
            </a:prstGeom>
            <a:noFill/>
            <a:ln w="0">
              <a:solidFill>
                <a:srgbClr val="000000"/>
              </a:solidFill>
              <a:round/>
              <a:headEnd/>
              <a:tailEnd/>
            </a:ln>
          </p:spPr>
          <p:txBody>
            <a:bodyPr/>
            <a:lstStyle/>
            <a:p>
              <a:endParaRPr lang="en-US"/>
            </a:p>
          </p:txBody>
        </p:sp>
        <p:sp>
          <p:nvSpPr>
            <p:cNvPr id="60433" name="Line 17"/>
            <p:cNvSpPr>
              <a:spLocks noChangeShapeType="1"/>
            </p:cNvSpPr>
            <p:nvPr/>
          </p:nvSpPr>
          <p:spPr bwMode="auto">
            <a:xfrm>
              <a:off x="973" y="3154"/>
              <a:ext cx="38" cy="1"/>
            </a:xfrm>
            <a:prstGeom prst="line">
              <a:avLst/>
            </a:prstGeom>
            <a:noFill/>
            <a:ln w="0">
              <a:solidFill>
                <a:srgbClr val="000000"/>
              </a:solidFill>
              <a:round/>
              <a:headEnd/>
              <a:tailEnd/>
            </a:ln>
          </p:spPr>
          <p:txBody>
            <a:bodyPr/>
            <a:lstStyle/>
            <a:p>
              <a:endParaRPr lang="en-US"/>
            </a:p>
          </p:txBody>
        </p:sp>
        <p:sp>
          <p:nvSpPr>
            <p:cNvPr id="60434" name="Line 18"/>
            <p:cNvSpPr>
              <a:spLocks noChangeShapeType="1"/>
            </p:cNvSpPr>
            <p:nvPr/>
          </p:nvSpPr>
          <p:spPr bwMode="auto">
            <a:xfrm>
              <a:off x="973" y="2803"/>
              <a:ext cx="38" cy="1"/>
            </a:xfrm>
            <a:prstGeom prst="line">
              <a:avLst/>
            </a:prstGeom>
            <a:noFill/>
            <a:ln w="0">
              <a:solidFill>
                <a:srgbClr val="000000"/>
              </a:solidFill>
              <a:round/>
              <a:headEnd/>
              <a:tailEnd/>
            </a:ln>
          </p:spPr>
          <p:txBody>
            <a:bodyPr/>
            <a:lstStyle/>
            <a:p>
              <a:endParaRPr lang="en-US"/>
            </a:p>
          </p:txBody>
        </p:sp>
        <p:sp>
          <p:nvSpPr>
            <p:cNvPr id="60435" name="Line 19"/>
            <p:cNvSpPr>
              <a:spLocks noChangeShapeType="1"/>
            </p:cNvSpPr>
            <p:nvPr/>
          </p:nvSpPr>
          <p:spPr bwMode="auto">
            <a:xfrm>
              <a:off x="973" y="2452"/>
              <a:ext cx="38" cy="1"/>
            </a:xfrm>
            <a:prstGeom prst="line">
              <a:avLst/>
            </a:prstGeom>
            <a:noFill/>
            <a:ln w="0">
              <a:solidFill>
                <a:srgbClr val="000000"/>
              </a:solidFill>
              <a:round/>
              <a:headEnd/>
              <a:tailEnd/>
            </a:ln>
          </p:spPr>
          <p:txBody>
            <a:bodyPr/>
            <a:lstStyle/>
            <a:p>
              <a:endParaRPr lang="en-US"/>
            </a:p>
          </p:txBody>
        </p:sp>
        <p:sp>
          <p:nvSpPr>
            <p:cNvPr id="60436" name="Line 20"/>
            <p:cNvSpPr>
              <a:spLocks noChangeShapeType="1"/>
            </p:cNvSpPr>
            <p:nvPr/>
          </p:nvSpPr>
          <p:spPr bwMode="auto">
            <a:xfrm>
              <a:off x="973" y="2093"/>
              <a:ext cx="38" cy="1"/>
            </a:xfrm>
            <a:prstGeom prst="line">
              <a:avLst/>
            </a:prstGeom>
            <a:noFill/>
            <a:ln w="0">
              <a:solidFill>
                <a:srgbClr val="000000"/>
              </a:solidFill>
              <a:round/>
              <a:headEnd/>
              <a:tailEnd/>
            </a:ln>
          </p:spPr>
          <p:txBody>
            <a:bodyPr/>
            <a:lstStyle/>
            <a:p>
              <a:endParaRPr lang="en-US"/>
            </a:p>
          </p:txBody>
        </p:sp>
        <p:sp>
          <p:nvSpPr>
            <p:cNvPr id="60437" name="Line 21"/>
            <p:cNvSpPr>
              <a:spLocks noChangeShapeType="1"/>
            </p:cNvSpPr>
            <p:nvPr/>
          </p:nvSpPr>
          <p:spPr bwMode="auto">
            <a:xfrm>
              <a:off x="973" y="1742"/>
              <a:ext cx="38" cy="1"/>
            </a:xfrm>
            <a:prstGeom prst="line">
              <a:avLst/>
            </a:prstGeom>
            <a:noFill/>
            <a:ln w="0">
              <a:solidFill>
                <a:srgbClr val="000000"/>
              </a:solidFill>
              <a:round/>
              <a:headEnd/>
              <a:tailEnd/>
            </a:ln>
          </p:spPr>
          <p:txBody>
            <a:bodyPr/>
            <a:lstStyle/>
            <a:p>
              <a:endParaRPr lang="en-US"/>
            </a:p>
          </p:txBody>
        </p:sp>
        <p:sp>
          <p:nvSpPr>
            <p:cNvPr id="60438" name="Line 22"/>
            <p:cNvSpPr>
              <a:spLocks noChangeShapeType="1"/>
            </p:cNvSpPr>
            <p:nvPr/>
          </p:nvSpPr>
          <p:spPr bwMode="auto">
            <a:xfrm>
              <a:off x="973" y="1391"/>
              <a:ext cx="38" cy="1"/>
            </a:xfrm>
            <a:prstGeom prst="line">
              <a:avLst/>
            </a:prstGeom>
            <a:noFill/>
            <a:ln w="0">
              <a:solidFill>
                <a:srgbClr val="000000"/>
              </a:solidFill>
              <a:round/>
              <a:headEnd/>
              <a:tailEnd/>
            </a:ln>
          </p:spPr>
          <p:txBody>
            <a:bodyPr/>
            <a:lstStyle/>
            <a:p>
              <a:endParaRPr lang="en-US"/>
            </a:p>
          </p:txBody>
        </p:sp>
        <p:sp>
          <p:nvSpPr>
            <p:cNvPr id="60439" name="Line 23"/>
            <p:cNvSpPr>
              <a:spLocks noChangeShapeType="1"/>
            </p:cNvSpPr>
            <p:nvPr/>
          </p:nvSpPr>
          <p:spPr bwMode="auto">
            <a:xfrm>
              <a:off x="973" y="1039"/>
              <a:ext cx="38" cy="1"/>
            </a:xfrm>
            <a:prstGeom prst="line">
              <a:avLst/>
            </a:prstGeom>
            <a:noFill/>
            <a:ln w="0">
              <a:solidFill>
                <a:srgbClr val="000000"/>
              </a:solidFill>
              <a:round/>
              <a:headEnd/>
              <a:tailEnd/>
            </a:ln>
          </p:spPr>
          <p:txBody>
            <a:bodyPr/>
            <a:lstStyle/>
            <a:p>
              <a:endParaRPr lang="en-US"/>
            </a:p>
          </p:txBody>
        </p:sp>
        <p:sp>
          <p:nvSpPr>
            <p:cNvPr id="60440" name="Line 24"/>
            <p:cNvSpPr>
              <a:spLocks noChangeShapeType="1"/>
            </p:cNvSpPr>
            <p:nvPr/>
          </p:nvSpPr>
          <p:spPr bwMode="auto">
            <a:xfrm>
              <a:off x="1011" y="3154"/>
              <a:ext cx="4166" cy="1"/>
            </a:xfrm>
            <a:prstGeom prst="line">
              <a:avLst/>
            </a:prstGeom>
            <a:noFill/>
            <a:ln w="0">
              <a:solidFill>
                <a:srgbClr val="000000"/>
              </a:solidFill>
              <a:round/>
              <a:headEnd/>
              <a:tailEnd/>
            </a:ln>
          </p:spPr>
          <p:txBody>
            <a:bodyPr/>
            <a:lstStyle/>
            <a:p>
              <a:endParaRPr lang="en-US"/>
            </a:p>
          </p:txBody>
        </p:sp>
        <p:sp>
          <p:nvSpPr>
            <p:cNvPr id="60441" name="Line 25"/>
            <p:cNvSpPr>
              <a:spLocks noChangeShapeType="1"/>
            </p:cNvSpPr>
            <p:nvPr/>
          </p:nvSpPr>
          <p:spPr bwMode="auto">
            <a:xfrm flipV="1">
              <a:off x="1011" y="3154"/>
              <a:ext cx="1" cy="40"/>
            </a:xfrm>
            <a:prstGeom prst="line">
              <a:avLst/>
            </a:prstGeom>
            <a:noFill/>
            <a:ln w="0">
              <a:solidFill>
                <a:srgbClr val="000000"/>
              </a:solidFill>
              <a:round/>
              <a:headEnd/>
              <a:tailEnd/>
            </a:ln>
          </p:spPr>
          <p:txBody>
            <a:bodyPr/>
            <a:lstStyle/>
            <a:p>
              <a:endParaRPr lang="en-US"/>
            </a:p>
          </p:txBody>
        </p:sp>
        <p:sp>
          <p:nvSpPr>
            <p:cNvPr id="60442" name="Line 26"/>
            <p:cNvSpPr>
              <a:spLocks noChangeShapeType="1"/>
            </p:cNvSpPr>
            <p:nvPr/>
          </p:nvSpPr>
          <p:spPr bwMode="auto">
            <a:xfrm flipV="1">
              <a:off x="2050" y="3154"/>
              <a:ext cx="1" cy="40"/>
            </a:xfrm>
            <a:prstGeom prst="line">
              <a:avLst/>
            </a:prstGeom>
            <a:noFill/>
            <a:ln w="0">
              <a:solidFill>
                <a:srgbClr val="000000"/>
              </a:solidFill>
              <a:round/>
              <a:headEnd/>
              <a:tailEnd/>
            </a:ln>
          </p:spPr>
          <p:txBody>
            <a:bodyPr/>
            <a:lstStyle/>
            <a:p>
              <a:endParaRPr lang="en-US"/>
            </a:p>
          </p:txBody>
        </p:sp>
        <p:sp>
          <p:nvSpPr>
            <p:cNvPr id="60443" name="Line 27"/>
            <p:cNvSpPr>
              <a:spLocks noChangeShapeType="1"/>
            </p:cNvSpPr>
            <p:nvPr/>
          </p:nvSpPr>
          <p:spPr bwMode="auto">
            <a:xfrm flipV="1">
              <a:off x="3098" y="3154"/>
              <a:ext cx="1" cy="40"/>
            </a:xfrm>
            <a:prstGeom prst="line">
              <a:avLst/>
            </a:prstGeom>
            <a:noFill/>
            <a:ln w="0">
              <a:solidFill>
                <a:srgbClr val="000000"/>
              </a:solidFill>
              <a:round/>
              <a:headEnd/>
              <a:tailEnd/>
            </a:ln>
          </p:spPr>
          <p:txBody>
            <a:bodyPr/>
            <a:lstStyle/>
            <a:p>
              <a:endParaRPr lang="en-US"/>
            </a:p>
          </p:txBody>
        </p:sp>
        <p:sp>
          <p:nvSpPr>
            <p:cNvPr id="60444" name="Line 28"/>
            <p:cNvSpPr>
              <a:spLocks noChangeShapeType="1"/>
            </p:cNvSpPr>
            <p:nvPr/>
          </p:nvSpPr>
          <p:spPr bwMode="auto">
            <a:xfrm flipV="1">
              <a:off x="4137" y="3154"/>
              <a:ext cx="1" cy="40"/>
            </a:xfrm>
            <a:prstGeom prst="line">
              <a:avLst/>
            </a:prstGeom>
            <a:noFill/>
            <a:ln w="0">
              <a:solidFill>
                <a:srgbClr val="000000"/>
              </a:solidFill>
              <a:round/>
              <a:headEnd/>
              <a:tailEnd/>
            </a:ln>
          </p:spPr>
          <p:txBody>
            <a:bodyPr/>
            <a:lstStyle/>
            <a:p>
              <a:endParaRPr lang="en-US"/>
            </a:p>
          </p:txBody>
        </p:sp>
        <p:sp>
          <p:nvSpPr>
            <p:cNvPr id="60445" name="Line 29"/>
            <p:cNvSpPr>
              <a:spLocks noChangeShapeType="1"/>
            </p:cNvSpPr>
            <p:nvPr/>
          </p:nvSpPr>
          <p:spPr bwMode="auto">
            <a:xfrm flipV="1">
              <a:off x="5177" y="3154"/>
              <a:ext cx="1" cy="40"/>
            </a:xfrm>
            <a:prstGeom prst="line">
              <a:avLst/>
            </a:prstGeom>
            <a:noFill/>
            <a:ln w="0">
              <a:solidFill>
                <a:srgbClr val="000000"/>
              </a:solidFill>
              <a:round/>
              <a:headEnd/>
              <a:tailEnd/>
            </a:ln>
          </p:spPr>
          <p:txBody>
            <a:bodyPr/>
            <a:lstStyle/>
            <a:p>
              <a:endParaRPr lang="en-US"/>
            </a:p>
          </p:txBody>
        </p:sp>
        <p:sp>
          <p:nvSpPr>
            <p:cNvPr id="60446" name="Rectangle 30"/>
            <p:cNvSpPr>
              <a:spLocks noChangeArrowheads="1"/>
            </p:cNvSpPr>
            <p:nvPr/>
          </p:nvSpPr>
          <p:spPr bwMode="auto">
            <a:xfrm>
              <a:off x="727" y="3441"/>
              <a:ext cx="254" cy="168"/>
            </a:xfrm>
            <a:prstGeom prst="rect">
              <a:avLst/>
            </a:prstGeom>
            <a:noFill/>
            <a:ln w="9525">
              <a:noFill/>
              <a:miter lim="800000"/>
              <a:headEnd/>
              <a:tailEnd/>
            </a:ln>
          </p:spPr>
          <p:txBody>
            <a:bodyPr wrap="none" lIns="0" tIns="0" rIns="0" bIns="0">
              <a:spAutoFit/>
            </a:bodyPr>
            <a:lstStyle/>
            <a:p>
              <a:pPr>
                <a:spcBef>
                  <a:spcPct val="30000"/>
                </a:spcBef>
              </a:pPr>
              <a:r>
                <a:rPr lang="en-US" sz="1500">
                  <a:solidFill>
                    <a:srgbClr val="000000"/>
                  </a:solidFill>
                  <a:latin typeface="Arial" charset="0"/>
                </a:rPr>
                <a:t>-5%</a:t>
              </a:r>
              <a:endParaRPr lang="en-US" sz="1200">
                <a:latin typeface="Times New Roman" pitchFamily="18" charset="0"/>
              </a:endParaRPr>
            </a:p>
          </p:txBody>
        </p:sp>
        <p:sp>
          <p:nvSpPr>
            <p:cNvPr id="60447" name="Rectangle 31"/>
            <p:cNvSpPr>
              <a:spLocks noChangeArrowheads="1"/>
            </p:cNvSpPr>
            <p:nvPr/>
          </p:nvSpPr>
          <p:spPr bwMode="auto">
            <a:xfrm>
              <a:off x="764" y="3090"/>
              <a:ext cx="217" cy="168"/>
            </a:xfrm>
            <a:prstGeom prst="rect">
              <a:avLst/>
            </a:prstGeom>
            <a:noFill/>
            <a:ln w="9525">
              <a:noFill/>
              <a:miter lim="800000"/>
              <a:headEnd/>
              <a:tailEnd/>
            </a:ln>
          </p:spPr>
          <p:txBody>
            <a:bodyPr wrap="none" lIns="0" tIns="0" rIns="0" bIns="0">
              <a:spAutoFit/>
            </a:bodyPr>
            <a:lstStyle/>
            <a:p>
              <a:pPr>
                <a:spcBef>
                  <a:spcPct val="30000"/>
                </a:spcBef>
              </a:pPr>
              <a:r>
                <a:rPr lang="en-US" sz="1500">
                  <a:solidFill>
                    <a:srgbClr val="000000"/>
                  </a:solidFill>
                  <a:latin typeface="Arial" charset="0"/>
                </a:rPr>
                <a:t>0%</a:t>
              </a:r>
              <a:endParaRPr lang="en-US" sz="1200">
                <a:latin typeface="Times New Roman" pitchFamily="18" charset="0"/>
              </a:endParaRPr>
            </a:p>
          </p:txBody>
        </p:sp>
        <p:sp>
          <p:nvSpPr>
            <p:cNvPr id="60448" name="Rectangle 32"/>
            <p:cNvSpPr>
              <a:spLocks noChangeArrowheads="1"/>
            </p:cNvSpPr>
            <p:nvPr/>
          </p:nvSpPr>
          <p:spPr bwMode="auto">
            <a:xfrm>
              <a:off x="764" y="2739"/>
              <a:ext cx="217" cy="168"/>
            </a:xfrm>
            <a:prstGeom prst="rect">
              <a:avLst/>
            </a:prstGeom>
            <a:noFill/>
            <a:ln w="9525">
              <a:noFill/>
              <a:miter lim="800000"/>
              <a:headEnd/>
              <a:tailEnd/>
            </a:ln>
          </p:spPr>
          <p:txBody>
            <a:bodyPr wrap="none" lIns="0" tIns="0" rIns="0" bIns="0">
              <a:spAutoFit/>
            </a:bodyPr>
            <a:lstStyle/>
            <a:p>
              <a:pPr>
                <a:spcBef>
                  <a:spcPct val="30000"/>
                </a:spcBef>
              </a:pPr>
              <a:r>
                <a:rPr lang="en-US" sz="1500">
                  <a:solidFill>
                    <a:srgbClr val="000000"/>
                  </a:solidFill>
                  <a:latin typeface="Arial" charset="0"/>
                </a:rPr>
                <a:t>5%</a:t>
              </a:r>
              <a:endParaRPr lang="en-US" sz="1200">
                <a:latin typeface="Times New Roman" pitchFamily="18" charset="0"/>
              </a:endParaRPr>
            </a:p>
          </p:txBody>
        </p:sp>
        <p:sp>
          <p:nvSpPr>
            <p:cNvPr id="60449" name="Rectangle 33"/>
            <p:cNvSpPr>
              <a:spLocks noChangeArrowheads="1"/>
            </p:cNvSpPr>
            <p:nvPr/>
          </p:nvSpPr>
          <p:spPr bwMode="auto">
            <a:xfrm>
              <a:off x="704" y="2388"/>
              <a:ext cx="277" cy="168"/>
            </a:xfrm>
            <a:prstGeom prst="rect">
              <a:avLst/>
            </a:prstGeom>
            <a:noFill/>
            <a:ln w="9525">
              <a:noFill/>
              <a:miter lim="800000"/>
              <a:headEnd/>
              <a:tailEnd/>
            </a:ln>
          </p:spPr>
          <p:txBody>
            <a:bodyPr wrap="none" lIns="0" tIns="0" rIns="0" bIns="0">
              <a:spAutoFit/>
            </a:bodyPr>
            <a:lstStyle/>
            <a:p>
              <a:pPr>
                <a:spcBef>
                  <a:spcPct val="30000"/>
                </a:spcBef>
              </a:pPr>
              <a:r>
                <a:rPr lang="en-US" sz="1500">
                  <a:solidFill>
                    <a:srgbClr val="000000"/>
                  </a:solidFill>
                  <a:latin typeface="Arial" charset="0"/>
                </a:rPr>
                <a:t>10%</a:t>
              </a:r>
              <a:endParaRPr lang="en-US" sz="1200">
                <a:latin typeface="Times New Roman" pitchFamily="18" charset="0"/>
              </a:endParaRPr>
            </a:p>
          </p:txBody>
        </p:sp>
        <p:sp>
          <p:nvSpPr>
            <p:cNvPr id="60450" name="Rectangle 34"/>
            <p:cNvSpPr>
              <a:spLocks noChangeArrowheads="1"/>
            </p:cNvSpPr>
            <p:nvPr/>
          </p:nvSpPr>
          <p:spPr bwMode="auto">
            <a:xfrm>
              <a:off x="704" y="2029"/>
              <a:ext cx="277" cy="168"/>
            </a:xfrm>
            <a:prstGeom prst="rect">
              <a:avLst/>
            </a:prstGeom>
            <a:noFill/>
            <a:ln w="9525">
              <a:noFill/>
              <a:miter lim="800000"/>
              <a:headEnd/>
              <a:tailEnd/>
            </a:ln>
          </p:spPr>
          <p:txBody>
            <a:bodyPr wrap="none" lIns="0" tIns="0" rIns="0" bIns="0">
              <a:spAutoFit/>
            </a:bodyPr>
            <a:lstStyle/>
            <a:p>
              <a:pPr>
                <a:spcBef>
                  <a:spcPct val="30000"/>
                </a:spcBef>
              </a:pPr>
              <a:r>
                <a:rPr lang="en-US" sz="1500">
                  <a:solidFill>
                    <a:srgbClr val="000000"/>
                  </a:solidFill>
                  <a:latin typeface="Arial" charset="0"/>
                </a:rPr>
                <a:t>15%</a:t>
              </a:r>
              <a:endParaRPr lang="en-US" sz="1200">
                <a:latin typeface="Times New Roman" pitchFamily="18" charset="0"/>
              </a:endParaRPr>
            </a:p>
          </p:txBody>
        </p:sp>
        <p:sp>
          <p:nvSpPr>
            <p:cNvPr id="60451" name="Rectangle 35"/>
            <p:cNvSpPr>
              <a:spLocks noChangeArrowheads="1"/>
            </p:cNvSpPr>
            <p:nvPr/>
          </p:nvSpPr>
          <p:spPr bwMode="auto">
            <a:xfrm>
              <a:off x="704" y="1678"/>
              <a:ext cx="277" cy="168"/>
            </a:xfrm>
            <a:prstGeom prst="rect">
              <a:avLst/>
            </a:prstGeom>
            <a:noFill/>
            <a:ln w="9525">
              <a:noFill/>
              <a:miter lim="800000"/>
              <a:headEnd/>
              <a:tailEnd/>
            </a:ln>
          </p:spPr>
          <p:txBody>
            <a:bodyPr wrap="none" lIns="0" tIns="0" rIns="0" bIns="0">
              <a:spAutoFit/>
            </a:bodyPr>
            <a:lstStyle/>
            <a:p>
              <a:pPr>
                <a:spcBef>
                  <a:spcPct val="30000"/>
                </a:spcBef>
              </a:pPr>
              <a:r>
                <a:rPr lang="en-US" sz="1500">
                  <a:solidFill>
                    <a:srgbClr val="000000"/>
                  </a:solidFill>
                  <a:latin typeface="Arial" charset="0"/>
                </a:rPr>
                <a:t>20%</a:t>
              </a:r>
              <a:endParaRPr lang="en-US" sz="1200">
                <a:latin typeface="Times New Roman" pitchFamily="18" charset="0"/>
              </a:endParaRPr>
            </a:p>
          </p:txBody>
        </p:sp>
        <p:sp>
          <p:nvSpPr>
            <p:cNvPr id="60452" name="Rectangle 36"/>
            <p:cNvSpPr>
              <a:spLocks noChangeArrowheads="1"/>
            </p:cNvSpPr>
            <p:nvPr/>
          </p:nvSpPr>
          <p:spPr bwMode="auto">
            <a:xfrm>
              <a:off x="704" y="1327"/>
              <a:ext cx="277" cy="168"/>
            </a:xfrm>
            <a:prstGeom prst="rect">
              <a:avLst/>
            </a:prstGeom>
            <a:noFill/>
            <a:ln w="9525">
              <a:noFill/>
              <a:miter lim="800000"/>
              <a:headEnd/>
              <a:tailEnd/>
            </a:ln>
          </p:spPr>
          <p:txBody>
            <a:bodyPr wrap="none" lIns="0" tIns="0" rIns="0" bIns="0">
              <a:spAutoFit/>
            </a:bodyPr>
            <a:lstStyle/>
            <a:p>
              <a:pPr>
                <a:spcBef>
                  <a:spcPct val="30000"/>
                </a:spcBef>
              </a:pPr>
              <a:r>
                <a:rPr lang="en-US" sz="1500">
                  <a:solidFill>
                    <a:srgbClr val="000000"/>
                  </a:solidFill>
                  <a:latin typeface="Arial" charset="0"/>
                </a:rPr>
                <a:t>25%</a:t>
              </a:r>
              <a:endParaRPr lang="en-US" sz="1200">
                <a:latin typeface="Times New Roman" pitchFamily="18" charset="0"/>
              </a:endParaRPr>
            </a:p>
          </p:txBody>
        </p:sp>
        <p:sp>
          <p:nvSpPr>
            <p:cNvPr id="60453" name="Rectangle 37"/>
            <p:cNvSpPr>
              <a:spLocks noChangeArrowheads="1"/>
            </p:cNvSpPr>
            <p:nvPr/>
          </p:nvSpPr>
          <p:spPr bwMode="auto">
            <a:xfrm>
              <a:off x="704" y="976"/>
              <a:ext cx="277" cy="168"/>
            </a:xfrm>
            <a:prstGeom prst="rect">
              <a:avLst/>
            </a:prstGeom>
            <a:noFill/>
            <a:ln w="9525">
              <a:noFill/>
              <a:miter lim="800000"/>
              <a:headEnd/>
              <a:tailEnd/>
            </a:ln>
          </p:spPr>
          <p:txBody>
            <a:bodyPr wrap="none" lIns="0" tIns="0" rIns="0" bIns="0">
              <a:spAutoFit/>
            </a:bodyPr>
            <a:lstStyle/>
            <a:p>
              <a:pPr>
                <a:spcBef>
                  <a:spcPct val="30000"/>
                </a:spcBef>
              </a:pPr>
              <a:r>
                <a:rPr lang="en-US" sz="1500">
                  <a:solidFill>
                    <a:srgbClr val="000000"/>
                  </a:solidFill>
                  <a:latin typeface="Arial" charset="0"/>
                </a:rPr>
                <a:t>30%</a:t>
              </a:r>
              <a:endParaRPr lang="en-US" sz="1200">
                <a:latin typeface="Times New Roman" pitchFamily="18" charset="0"/>
              </a:endParaRPr>
            </a:p>
          </p:txBody>
        </p:sp>
        <p:sp>
          <p:nvSpPr>
            <p:cNvPr id="60454" name="Rectangle 38"/>
            <p:cNvSpPr>
              <a:spLocks noChangeArrowheads="1"/>
            </p:cNvSpPr>
            <p:nvPr/>
          </p:nvSpPr>
          <p:spPr bwMode="auto">
            <a:xfrm>
              <a:off x="1220" y="3625"/>
              <a:ext cx="703" cy="184"/>
            </a:xfrm>
            <a:prstGeom prst="rect">
              <a:avLst/>
            </a:prstGeom>
            <a:noFill/>
            <a:ln w="9525">
              <a:noFill/>
              <a:miter lim="800000"/>
              <a:headEnd/>
              <a:tailEnd/>
            </a:ln>
          </p:spPr>
          <p:txBody>
            <a:bodyPr wrap="none" lIns="0" tIns="0" rIns="0" bIns="0">
              <a:spAutoFit/>
            </a:bodyPr>
            <a:lstStyle/>
            <a:p>
              <a:pPr>
                <a:spcBef>
                  <a:spcPct val="30000"/>
                </a:spcBef>
              </a:pPr>
              <a:r>
                <a:rPr lang="en-US" sz="1600" b="1">
                  <a:solidFill>
                    <a:srgbClr val="000000"/>
                  </a:solidFill>
                  <a:latin typeface="Arial" charset="0"/>
                </a:rPr>
                <a:t>1962 - 1968</a:t>
              </a:r>
              <a:endParaRPr lang="en-US" sz="1200">
                <a:latin typeface="Times New Roman" pitchFamily="18" charset="0"/>
              </a:endParaRPr>
            </a:p>
          </p:txBody>
        </p:sp>
        <p:sp>
          <p:nvSpPr>
            <p:cNvPr id="60455" name="Rectangle 39"/>
            <p:cNvSpPr>
              <a:spLocks noChangeArrowheads="1"/>
            </p:cNvSpPr>
            <p:nvPr/>
          </p:nvSpPr>
          <p:spPr bwMode="auto">
            <a:xfrm>
              <a:off x="2260" y="3625"/>
              <a:ext cx="703" cy="184"/>
            </a:xfrm>
            <a:prstGeom prst="rect">
              <a:avLst/>
            </a:prstGeom>
            <a:noFill/>
            <a:ln w="9525">
              <a:noFill/>
              <a:miter lim="800000"/>
              <a:headEnd/>
              <a:tailEnd/>
            </a:ln>
          </p:spPr>
          <p:txBody>
            <a:bodyPr wrap="none" lIns="0" tIns="0" rIns="0" bIns="0">
              <a:spAutoFit/>
            </a:bodyPr>
            <a:lstStyle/>
            <a:p>
              <a:pPr>
                <a:spcBef>
                  <a:spcPct val="30000"/>
                </a:spcBef>
              </a:pPr>
              <a:r>
                <a:rPr lang="en-US" sz="1600" b="1">
                  <a:solidFill>
                    <a:srgbClr val="000000"/>
                  </a:solidFill>
                  <a:latin typeface="Arial" charset="0"/>
                </a:rPr>
                <a:t>1973 - 1979</a:t>
              </a:r>
              <a:endParaRPr lang="en-US" sz="1200">
                <a:latin typeface="Times New Roman" pitchFamily="18" charset="0"/>
              </a:endParaRPr>
            </a:p>
          </p:txBody>
        </p:sp>
        <p:sp>
          <p:nvSpPr>
            <p:cNvPr id="60456" name="Rectangle 40"/>
            <p:cNvSpPr>
              <a:spLocks noChangeArrowheads="1"/>
            </p:cNvSpPr>
            <p:nvPr/>
          </p:nvSpPr>
          <p:spPr bwMode="auto">
            <a:xfrm>
              <a:off x="3300" y="3625"/>
              <a:ext cx="703" cy="184"/>
            </a:xfrm>
            <a:prstGeom prst="rect">
              <a:avLst/>
            </a:prstGeom>
            <a:noFill/>
            <a:ln w="9525">
              <a:noFill/>
              <a:miter lim="800000"/>
              <a:headEnd/>
              <a:tailEnd/>
            </a:ln>
          </p:spPr>
          <p:txBody>
            <a:bodyPr wrap="none" lIns="0" tIns="0" rIns="0" bIns="0">
              <a:spAutoFit/>
            </a:bodyPr>
            <a:lstStyle/>
            <a:p>
              <a:pPr>
                <a:spcBef>
                  <a:spcPct val="30000"/>
                </a:spcBef>
              </a:pPr>
              <a:r>
                <a:rPr lang="en-US" sz="1600" b="1">
                  <a:solidFill>
                    <a:srgbClr val="000000"/>
                  </a:solidFill>
                  <a:latin typeface="Arial" charset="0"/>
                </a:rPr>
                <a:t>1979 - 1985</a:t>
              </a:r>
              <a:endParaRPr lang="en-US" sz="1200">
                <a:latin typeface="Times New Roman" pitchFamily="18" charset="0"/>
              </a:endParaRPr>
            </a:p>
          </p:txBody>
        </p:sp>
        <p:sp>
          <p:nvSpPr>
            <p:cNvPr id="60457" name="Rectangle 41"/>
            <p:cNvSpPr>
              <a:spLocks noChangeArrowheads="1"/>
            </p:cNvSpPr>
            <p:nvPr/>
          </p:nvSpPr>
          <p:spPr bwMode="auto">
            <a:xfrm>
              <a:off x="4339" y="3625"/>
              <a:ext cx="703" cy="184"/>
            </a:xfrm>
            <a:prstGeom prst="rect">
              <a:avLst/>
            </a:prstGeom>
            <a:noFill/>
            <a:ln w="9525">
              <a:noFill/>
              <a:miter lim="800000"/>
              <a:headEnd/>
              <a:tailEnd/>
            </a:ln>
          </p:spPr>
          <p:txBody>
            <a:bodyPr wrap="none" lIns="0" tIns="0" rIns="0" bIns="0">
              <a:spAutoFit/>
            </a:bodyPr>
            <a:lstStyle/>
            <a:p>
              <a:pPr>
                <a:spcBef>
                  <a:spcPct val="30000"/>
                </a:spcBef>
              </a:pPr>
              <a:r>
                <a:rPr lang="en-US" sz="1600" b="1">
                  <a:solidFill>
                    <a:srgbClr val="000000"/>
                  </a:solidFill>
                  <a:latin typeface="Arial" charset="0"/>
                </a:rPr>
                <a:t>1995 - 2001</a:t>
              </a:r>
              <a:endParaRPr lang="en-US" sz="1200">
                <a:latin typeface="Times New Roman" pitchFamily="18" charset="0"/>
              </a:endParaRPr>
            </a:p>
          </p:txBody>
        </p:sp>
        <p:sp>
          <p:nvSpPr>
            <p:cNvPr id="60458" name="Rectangle 42"/>
            <p:cNvSpPr>
              <a:spLocks noChangeArrowheads="1"/>
            </p:cNvSpPr>
            <p:nvPr/>
          </p:nvSpPr>
          <p:spPr bwMode="auto">
            <a:xfrm rot="-5400000">
              <a:off x="-21" y="2226"/>
              <a:ext cx="1264" cy="144"/>
            </a:xfrm>
            <a:prstGeom prst="rect">
              <a:avLst/>
            </a:prstGeom>
            <a:noFill/>
            <a:ln w="9525">
              <a:noFill/>
              <a:miter lim="800000"/>
              <a:headEnd/>
              <a:tailEnd/>
            </a:ln>
          </p:spPr>
          <p:txBody>
            <a:bodyPr wrap="none" lIns="0" tIns="0" rIns="0" bIns="0">
              <a:spAutoFit/>
            </a:bodyPr>
            <a:lstStyle/>
            <a:p>
              <a:pPr>
                <a:spcBef>
                  <a:spcPct val="30000"/>
                </a:spcBef>
              </a:pPr>
              <a:r>
                <a:rPr lang="en-US" sz="1300" b="1">
                  <a:solidFill>
                    <a:srgbClr val="000000"/>
                  </a:solidFill>
                  <a:latin typeface="Arial" charset="0"/>
                </a:rPr>
                <a:t>Average Annual Increases</a:t>
              </a:r>
              <a:endParaRPr lang="en-US" sz="1200">
                <a:latin typeface="Times New Roman" pitchFamily="18" charset="0"/>
              </a:endParaRPr>
            </a:p>
          </p:txBody>
        </p:sp>
        <p:sp>
          <p:nvSpPr>
            <p:cNvPr id="60459" name="Rectangle 43"/>
            <p:cNvSpPr>
              <a:spLocks noChangeArrowheads="1"/>
            </p:cNvSpPr>
            <p:nvPr/>
          </p:nvSpPr>
          <p:spPr bwMode="auto">
            <a:xfrm>
              <a:off x="1175" y="1438"/>
              <a:ext cx="359" cy="168"/>
            </a:xfrm>
            <a:prstGeom prst="rect">
              <a:avLst/>
            </a:prstGeom>
            <a:noFill/>
            <a:ln w="9525">
              <a:noFill/>
              <a:miter lim="800000"/>
              <a:headEnd/>
              <a:tailEnd/>
            </a:ln>
          </p:spPr>
          <p:txBody>
            <a:bodyPr/>
            <a:lstStyle/>
            <a:p>
              <a:endParaRPr lang="en-US"/>
            </a:p>
          </p:txBody>
        </p:sp>
        <p:sp>
          <p:nvSpPr>
            <p:cNvPr id="60460" name="Rectangle 44"/>
            <p:cNvSpPr>
              <a:spLocks noChangeArrowheads="1"/>
            </p:cNvSpPr>
            <p:nvPr/>
          </p:nvSpPr>
          <p:spPr bwMode="auto">
            <a:xfrm>
              <a:off x="1205" y="1446"/>
              <a:ext cx="329" cy="144"/>
            </a:xfrm>
            <a:prstGeom prst="rect">
              <a:avLst/>
            </a:prstGeom>
            <a:noFill/>
            <a:ln w="9525">
              <a:noFill/>
              <a:miter lim="800000"/>
              <a:headEnd/>
              <a:tailEnd/>
            </a:ln>
          </p:spPr>
          <p:txBody>
            <a:bodyPr wrap="none" lIns="0" tIns="0" rIns="0" bIns="0">
              <a:spAutoFit/>
            </a:bodyPr>
            <a:lstStyle/>
            <a:p>
              <a:pPr>
                <a:spcBef>
                  <a:spcPct val="30000"/>
                </a:spcBef>
              </a:pPr>
              <a:r>
                <a:rPr lang="en-US" sz="1300" b="1">
                  <a:solidFill>
                    <a:srgbClr val="000000"/>
                  </a:solidFill>
                  <a:latin typeface="Arial" charset="0"/>
                </a:rPr>
                <a:t>Space</a:t>
              </a:r>
              <a:endParaRPr lang="en-US" sz="1200">
                <a:latin typeface="Times New Roman" pitchFamily="18" charset="0"/>
              </a:endParaRPr>
            </a:p>
          </p:txBody>
        </p:sp>
        <p:sp>
          <p:nvSpPr>
            <p:cNvPr id="60461" name="Rectangle 45"/>
            <p:cNvSpPr>
              <a:spLocks noChangeArrowheads="1"/>
            </p:cNvSpPr>
            <p:nvPr/>
          </p:nvSpPr>
          <p:spPr bwMode="auto">
            <a:xfrm>
              <a:off x="2178" y="1135"/>
              <a:ext cx="389" cy="168"/>
            </a:xfrm>
            <a:prstGeom prst="rect">
              <a:avLst/>
            </a:prstGeom>
            <a:noFill/>
            <a:ln w="9525">
              <a:noFill/>
              <a:miter lim="800000"/>
              <a:headEnd/>
              <a:tailEnd/>
            </a:ln>
          </p:spPr>
          <p:txBody>
            <a:bodyPr/>
            <a:lstStyle/>
            <a:p>
              <a:endParaRPr lang="en-US"/>
            </a:p>
          </p:txBody>
        </p:sp>
        <p:sp>
          <p:nvSpPr>
            <p:cNvPr id="60462" name="Rectangle 46"/>
            <p:cNvSpPr>
              <a:spLocks noChangeArrowheads="1"/>
            </p:cNvSpPr>
            <p:nvPr/>
          </p:nvSpPr>
          <p:spPr bwMode="auto">
            <a:xfrm>
              <a:off x="2208" y="1143"/>
              <a:ext cx="374" cy="144"/>
            </a:xfrm>
            <a:prstGeom prst="rect">
              <a:avLst/>
            </a:prstGeom>
            <a:noFill/>
            <a:ln w="9525">
              <a:noFill/>
              <a:miter lim="800000"/>
              <a:headEnd/>
              <a:tailEnd/>
            </a:ln>
          </p:spPr>
          <p:txBody>
            <a:bodyPr wrap="none" lIns="0" tIns="0" rIns="0" bIns="0">
              <a:spAutoFit/>
            </a:bodyPr>
            <a:lstStyle/>
            <a:p>
              <a:pPr>
                <a:spcBef>
                  <a:spcPct val="30000"/>
                </a:spcBef>
              </a:pPr>
              <a:r>
                <a:rPr lang="en-US" sz="1300" b="1">
                  <a:solidFill>
                    <a:srgbClr val="000000"/>
                  </a:solidFill>
                  <a:latin typeface="Arial" charset="0"/>
                </a:rPr>
                <a:t>Energy</a:t>
              </a:r>
              <a:endParaRPr lang="en-US" sz="1200">
                <a:latin typeface="Times New Roman" pitchFamily="18" charset="0"/>
              </a:endParaRPr>
            </a:p>
          </p:txBody>
        </p:sp>
        <p:sp>
          <p:nvSpPr>
            <p:cNvPr id="60463" name="Rectangle 47"/>
            <p:cNvSpPr>
              <a:spLocks noChangeArrowheads="1"/>
            </p:cNvSpPr>
            <p:nvPr/>
          </p:nvSpPr>
          <p:spPr bwMode="auto">
            <a:xfrm>
              <a:off x="4257" y="2619"/>
              <a:ext cx="366" cy="168"/>
            </a:xfrm>
            <a:prstGeom prst="rect">
              <a:avLst/>
            </a:prstGeom>
            <a:noFill/>
            <a:ln w="9525">
              <a:noFill/>
              <a:miter lim="800000"/>
              <a:headEnd/>
              <a:tailEnd/>
            </a:ln>
          </p:spPr>
          <p:txBody>
            <a:bodyPr/>
            <a:lstStyle/>
            <a:p>
              <a:endParaRPr lang="en-US"/>
            </a:p>
          </p:txBody>
        </p:sp>
        <p:sp>
          <p:nvSpPr>
            <p:cNvPr id="60464" name="Rectangle 48"/>
            <p:cNvSpPr>
              <a:spLocks noChangeArrowheads="1"/>
            </p:cNvSpPr>
            <p:nvPr/>
          </p:nvSpPr>
          <p:spPr bwMode="auto">
            <a:xfrm>
              <a:off x="4287" y="2627"/>
              <a:ext cx="344" cy="144"/>
            </a:xfrm>
            <a:prstGeom prst="rect">
              <a:avLst/>
            </a:prstGeom>
            <a:noFill/>
            <a:ln w="9525">
              <a:noFill/>
              <a:miter lim="800000"/>
              <a:headEnd/>
              <a:tailEnd/>
            </a:ln>
          </p:spPr>
          <p:txBody>
            <a:bodyPr wrap="none" lIns="0" tIns="0" rIns="0" bIns="0">
              <a:spAutoFit/>
            </a:bodyPr>
            <a:lstStyle/>
            <a:p>
              <a:pPr>
                <a:spcBef>
                  <a:spcPct val="30000"/>
                </a:spcBef>
              </a:pPr>
              <a:r>
                <a:rPr lang="en-US" sz="1300" b="1">
                  <a:solidFill>
                    <a:srgbClr val="000000"/>
                  </a:solidFill>
                  <a:latin typeface="Arial" charset="0"/>
                </a:rPr>
                <a:t>Health</a:t>
              </a:r>
              <a:endParaRPr lang="en-US" sz="1200">
                <a:latin typeface="Times New Roman" pitchFamily="18" charset="0"/>
              </a:endParaRPr>
            </a:p>
          </p:txBody>
        </p:sp>
        <p:sp>
          <p:nvSpPr>
            <p:cNvPr id="60465" name="Rectangle 49"/>
            <p:cNvSpPr>
              <a:spLocks noChangeArrowheads="1"/>
            </p:cNvSpPr>
            <p:nvPr/>
          </p:nvSpPr>
          <p:spPr bwMode="auto">
            <a:xfrm>
              <a:off x="3232" y="2444"/>
              <a:ext cx="441" cy="167"/>
            </a:xfrm>
            <a:prstGeom prst="rect">
              <a:avLst/>
            </a:prstGeom>
            <a:noFill/>
            <a:ln w="9525">
              <a:noFill/>
              <a:miter lim="800000"/>
              <a:headEnd/>
              <a:tailEnd/>
            </a:ln>
          </p:spPr>
          <p:txBody>
            <a:bodyPr/>
            <a:lstStyle/>
            <a:p>
              <a:endParaRPr lang="en-US"/>
            </a:p>
          </p:txBody>
        </p:sp>
        <p:sp>
          <p:nvSpPr>
            <p:cNvPr id="60466" name="Rectangle 50"/>
            <p:cNvSpPr>
              <a:spLocks noChangeArrowheads="1"/>
            </p:cNvSpPr>
            <p:nvPr/>
          </p:nvSpPr>
          <p:spPr bwMode="auto">
            <a:xfrm>
              <a:off x="3262" y="2452"/>
              <a:ext cx="426" cy="144"/>
            </a:xfrm>
            <a:prstGeom prst="rect">
              <a:avLst/>
            </a:prstGeom>
            <a:noFill/>
            <a:ln w="9525">
              <a:noFill/>
              <a:miter lim="800000"/>
              <a:headEnd/>
              <a:tailEnd/>
            </a:ln>
          </p:spPr>
          <p:txBody>
            <a:bodyPr wrap="none" lIns="0" tIns="0" rIns="0" bIns="0">
              <a:spAutoFit/>
            </a:bodyPr>
            <a:lstStyle/>
            <a:p>
              <a:pPr>
                <a:spcBef>
                  <a:spcPct val="30000"/>
                </a:spcBef>
              </a:pPr>
              <a:r>
                <a:rPr lang="en-US" sz="1300" b="1">
                  <a:solidFill>
                    <a:srgbClr val="000000"/>
                  </a:solidFill>
                  <a:latin typeface="Arial" charset="0"/>
                </a:rPr>
                <a:t>Defense</a:t>
              </a:r>
              <a:endParaRPr lang="en-US" sz="1200">
                <a:latin typeface="Times New Roman" pitchFamily="18" charset="0"/>
              </a:endParaRPr>
            </a:p>
          </p:txBody>
        </p:sp>
        <p:sp>
          <p:nvSpPr>
            <p:cNvPr id="60467" name="Rectangle 51"/>
            <p:cNvSpPr>
              <a:spLocks noChangeArrowheads="1"/>
            </p:cNvSpPr>
            <p:nvPr/>
          </p:nvSpPr>
          <p:spPr bwMode="auto">
            <a:xfrm>
              <a:off x="1564" y="2364"/>
              <a:ext cx="367" cy="303"/>
            </a:xfrm>
            <a:prstGeom prst="rect">
              <a:avLst/>
            </a:prstGeom>
            <a:noFill/>
            <a:ln w="9525">
              <a:noFill/>
              <a:miter lim="800000"/>
              <a:headEnd/>
              <a:tailEnd/>
            </a:ln>
          </p:spPr>
          <p:txBody>
            <a:bodyPr/>
            <a:lstStyle/>
            <a:p>
              <a:endParaRPr lang="en-US"/>
            </a:p>
          </p:txBody>
        </p:sp>
        <p:sp>
          <p:nvSpPr>
            <p:cNvPr id="60468" name="Rectangle 52"/>
            <p:cNvSpPr>
              <a:spLocks noChangeArrowheads="1"/>
            </p:cNvSpPr>
            <p:nvPr/>
          </p:nvSpPr>
          <p:spPr bwMode="auto">
            <a:xfrm>
              <a:off x="1587" y="2372"/>
              <a:ext cx="172" cy="144"/>
            </a:xfrm>
            <a:prstGeom prst="rect">
              <a:avLst/>
            </a:prstGeom>
            <a:noFill/>
            <a:ln w="9525">
              <a:noFill/>
              <a:miter lim="800000"/>
              <a:headEnd/>
              <a:tailEnd/>
            </a:ln>
          </p:spPr>
          <p:txBody>
            <a:bodyPr wrap="none" lIns="0" tIns="0" rIns="0" bIns="0">
              <a:spAutoFit/>
            </a:bodyPr>
            <a:lstStyle/>
            <a:p>
              <a:pPr>
                <a:spcBef>
                  <a:spcPct val="30000"/>
                </a:spcBef>
              </a:pPr>
              <a:r>
                <a:rPr lang="en-US" sz="1300" b="1">
                  <a:solidFill>
                    <a:srgbClr val="000000"/>
                  </a:solidFill>
                  <a:latin typeface="Arial" charset="0"/>
                </a:rPr>
                <a:t>All</a:t>
              </a:r>
              <a:endParaRPr lang="en-US" sz="1200">
                <a:latin typeface="Times New Roman" pitchFamily="18" charset="0"/>
              </a:endParaRPr>
            </a:p>
          </p:txBody>
        </p:sp>
        <p:sp>
          <p:nvSpPr>
            <p:cNvPr id="60469" name="Rectangle 53"/>
            <p:cNvSpPr>
              <a:spLocks noChangeArrowheads="1"/>
            </p:cNvSpPr>
            <p:nvPr/>
          </p:nvSpPr>
          <p:spPr bwMode="auto">
            <a:xfrm>
              <a:off x="1587" y="2508"/>
              <a:ext cx="359" cy="144"/>
            </a:xfrm>
            <a:prstGeom prst="rect">
              <a:avLst/>
            </a:prstGeom>
            <a:noFill/>
            <a:ln w="9525">
              <a:noFill/>
              <a:miter lim="800000"/>
              <a:headEnd/>
              <a:tailEnd/>
            </a:ln>
          </p:spPr>
          <p:txBody>
            <a:bodyPr wrap="none" lIns="0" tIns="0" rIns="0" bIns="0">
              <a:spAutoFit/>
            </a:bodyPr>
            <a:lstStyle/>
            <a:p>
              <a:pPr>
                <a:spcBef>
                  <a:spcPct val="30000"/>
                </a:spcBef>
              </a:pPr>
              <a:r>
                <a:rPr lang="en-US" sz="1300" b="1">
                  <a:solidFill>
                    <a:srgbClr val="000000"/>
                  </a:solidFill>
                  <a:latin typeface="Arial" charset="0"/>
                </a:rPr>
                <a:t>Others</a:t>
              </a:r>
              <a:endParaRPr lang="en-US" sz="1200">
                <a:latin typeface="Times New Roman" pitchFamily="18" charset="0"/>
              </a:endParaRPr>
            </a:p>
          </p:txBody>
        </p:sp>
        <p:sp>
          <p:nvSpPr>
            <p:cNvPr id="60470" name="Rectangle 54"/>
            <p:cNvSpPr>
              <a:spLocks noChangeArrowheads="1"/>
            </p:cNvSpPr>
            <p:nvPr/>
          </p:nvSpPr>
          <p:spPr bwMode="auto">
            <a:xfrm>
              <a:off x="3681" y="2867"/>
              <a:ext cx="366" cy="303"/>
            </a:xfrm>
            <a:prstGeom prst="rect">
              <a:avLst/>
            </a:prstGeom>
            <a:noFill/>
            <a:ln w="9525">
              <a:noFill/>
              <a:miter lim="800000"/>
              <a:headEnd/>
              <a:tailEnd/>
            </a:ln>
          </p:spPr>
          <p:txBody>
            <a:bodyPr/>
            <a:lstStyle/>
            <a:p>
              <a:endParaRPr lang="en-US"/>
            </a:p>
          </p:txBody>
        </p:sp>
        <p:sp>
          <p:nvSpPr>
            <p:cNvPr id="60471" name="Rectangle 55"/>
            <p:cNvSpPr>
              <a:spLocks noChangeArrowheads="1"/>
            </p:cNvSpPr>
            <p:nvPr/>
          </p:nvSpPr>
          <p:spPr bwMode="auto">
            <a:xfrm>
              <a:off x="3703" y="2875"/>
              <a:ext cx="172" cy="144"/>
            </a:xfrm>
            <a:prstGeom prst="rect">
              <a:avLst/>
            </a:prstGeom>
            <a:noFill/>
            <a:ln w="9525">
              <a:noFill/>
              <a:miter lim="800000"/>
              <a:headEnd/>
              <a:tailEnd/>
            </a:ln>
          </p:spPr>
          <p:txBody>
            <a:bodyPr wrap="none" lIns="0" tIns="0" rIns="0" bIns="0">
              <a:spAutoFit/>
            </a:bodyPr>
            <a:lstStyle/>
            <a:p>
              <a:pPr>
                <a:spcBef>
                  <a:spcPct val="30000"/>
                </a:spcBef>
              </a:pPr>
              <a:r>
                <a:rPr lang="en-US" sz="1300" b="1">
                  <a:solidFill>
                    <a:srgbClr val="000000"/>
                  </a:solidFill>
                  <a:latin typeface="Arial" charset="0"/>
                </a:rPr>
                <a:t>All</a:t>
              </a:r>
              <a:endParaRPr lang="en-US" sz="1200">
                <a:latin typeface="Times New Roman" pitchFamily="18" charset="0"/>
              </a:endParaRPr>
            </a:p>
          </p:txBody>
        </p:sp>
        <p:sp>
          <p:nvSpPr>
            <p:cNvPr id="60472" name="Rectangle 56"/>
            <p:cNvSpPr>
              <a:spLocks noChangeArrowheads="1"/>
            </p:cNvSpPr>
            <p:nvPr/>
          </p:nvSpPr>
          <p:spPr bwMode="auto">
            <a:xfrm>
              <a:off x="3703" y="3010"/>
              <a:ext cx="359" cy="144"/>
            </a:xfrm>
            <a:prstGeom prst="rect">
              <a:avLst/>
            </a:prstGeom>
            <a:noFill/>
            <a:ln w="9525">
              <a:noFill/>
              <a:miter lim="800000"/>
              <a:headEnd/>
              <a:tailEnd/>
            </a:ln>
          </p:spPr>
          <p:txBody>
            <a:bodyPr wrap="none" lIns="0" tIns="0" rIns="0" bIns="0">
              <a:spAutoFit/>
            </a:bodyPr>
            <a:lstStyle/>
            <a:p>
              <a:pPr>
                <a:spcBef>
                  <a:spcPct val="30000"/>
                </a:spcBef>
              </a:pPr>
              <a:r>
                <a:rPr lang="en-US" sz="1300" b="1">
                  <a:solidFill>
                    <a:srgbClr val="000000"/>
                  </a:solidFill>
                  <a:latin typeface="Arial" charset="0"/>
                </a:rPr>
                <a:t>Others</a:t>
              </a:r>
              <a:endParaRPr lang="en-US" sz="1200">
                <a:latin typeface="Times New Roman" pitchFamily="18" charset="0"/>
              </a:endParaRPr>
            </a:p>
          </p:txBody>
        </p:sp>
        <p:sp>
          <p:nvSpPr>
            <p:cNvPr id="60473" name="Rectangle 57"/>
            <p:cNvSpPr>
              <a:spLocks noChangeArrowheads="1"/>
            </p:cNvSpPr>
            <p:nvPr/>
          </p:nvSpPr>
          <p:spPr bwMode="auto">
            <a:xfrm>
              <a:off x="2656" y="2867"/>
              <a:ext cx="367" cy="303"/>
            </a:xfrm>
            <a:prstGeom prst="rect">
              <a:avLst/>
            </a:prstGeom>
            <a:noFill/>
            <a:ln w="9525">
              <a:noFill/>
              <a:miter lim="800000"/>
              <a:headEnd/>
              <a:tailEnd/>
            </a:ln>
          </p:spPr>
          <p:txBody>
            <a:bodyPr/>
            <a:lstStyle/>
            <a:p>
              <a:endParaRPr lang="en-US"/>
            </a:p>
          </p:txBody>
        </p:sp>
        <p:sp>
          <p:nvSpPr>
            <p:cNvPr id="60474" name="Rectangle 58"/>
            <p:cNvSpPr>
              <a:spLocks noChangeArrowheads="1"/>
            </p:cNvSpPr>
            <p:nvPr/>
          </p:nvSpPr>
          <p:spPr bwMode="auto">
            <a:xfrm>
              <a:off x="2679" y="2875"/>
              <a:ext cx="172" cy="144"/>
            </a:xfrm>
            <a:prstGeom prst="rect">
              <a:avLst/>
            </a:prstGeom>
            <a:noFill/>
            <a:ln w="9525">
              <a:noFill/>
              <a:miter lim="800000"/>
              <a:headEnd/>
              <a:tailEnd/>
            </a:ln>
          </p:spPr>
          <p:txBody>
            <a:bodyPr wrap="none" lIns="0" tIns="0" rIns="0" bIns="0">
              <a:spAutoFit/>
            </a:bodyPr>
            <a:lstStyle/>
            <a:p>
              <a:pPr>
                <a:spcBef>
                  <a:spcPct val="30000"/>
                </a:spcBef>
              </a:pPr>
              <a:r>
                <a:rPr lang="en-US" sz="1300" b="1">
                  <a:solidFill>
                    <a:srgbClr val="000000"/>
                  </a:solidFill>
                  <a:latin typeface="Arial" charset="0"/>
                </a:rPr>
                <a:t>All</a:t>
              </a:r>
              <a:endParaRPr lang="en-US" sz="1200">
                <a:latin typeface="Times New Roman" pitchFamily="18" charset="0"/>
              </a:endParaRPr>
            </a:p>
          </p:txBody>
        </p:sp>
        <p:sp>
          <p:nvSpPr>
            <p:cNvPr id="60475" name="Rectangle 59"/>
            <p:cNvSpPr>
              <a:spLocks noChangeArrowheads="1"/>
            </p:cNvSpPr>
            <p:nvPr/>
          </p:nvSpPr>
          <p:spPr bwMode="auto">
            <a:xfrm>
              <a:off x="2679" y="3010"/>
              <a:ext cx="359" cy="144"/>
            </a:xfrm>
            <a:prstGeom prst="rect">
              <a:avLst/>
            </a:prstGeom>
            <a:noFill/>
            <a:ln w="9525">
              <a:noFill/>
              <a:miter lim="800000"/>
              <a:headEnd/>
              <a:tailEnd/>
            </a:ln>
          </p:spPr>
          <p:txBody>
            <a:bodyPr wrap="none" lIns="0" tIns="0" rIns="0" bIns="0">
              <a:spAutoFit/>
            </a:bodyPr>
            <a:lstStyle/>
            <a:p>
              <a:pPr>
                <a:spcBef>
                  <a:spcPct val="30000"/>
                </a:spcBef>
              </a:pPr>
              <a:r>
                <a:rPr lang="en-US" sz="1300" b="1">
                  <a:solidFill>
                    <a:srgbClr val="000000"/>
                  </a:solidFill>
                  <a:latin typeface="Arial" charset="0"/>
                </a:rPr>
                <a:t>Others</a:t>
              </a:r>
              <a:endParaRPr lang="en-US" sz="1200">
                <a:latin typeface="Times New Roman" pitchFamily="18" charset="0"/>
              </a:endParaRPr>
            </a:p>
          </p:txBody>
        </p:sp>
        <p:sp>
          <p:nvSpPr>
            <p:cNvPr id="60476" name="Rectangle 60"/>
            <p:cNvSpPr>
              <a:spLocks noChangeArrowheads="1"/>
            </p:cNvSpPr>
            <p:nvPr/>
          </p:nvSpPr>
          <p:spPr bwMode="auto">
            <a:xfrm>
              <a:off x="4736" y="2867"/>
              <a:ext cx="366" cy="303"/>
            </a:xfrm>
            <a:prstGeom prst="rect">
              <a:avLst/>
            </a:prstGeom>
            <a:noFill/>
            <a:ln w="9525">
              <a:noFill/>
              <a:miter lim="800000"/>
              <a:headEnd/>
              <a:tailEnd/>
            </a:ln>
          </p:spPr>
          <p:txBody>
            <a:bodyPr/>
            <a:lstStyle/>
            <a:p>
              <a:endParaRPr lang="en-US"/>
            </a:p>
          </p:txBody>
        </p:sp>
        <p:sp>
          <p:nvSpPr>
            <p:cNvPr id="60477" name="Rectangle 61"/>
            <p:cNvSpPr>
              <a:spLocks noChangeArrowheads="1"/>
            </p:cNvSpPr>
            <p:nvPr/>
          </p:nvSpPr>
          <p:spPr bwMode="auto">
            <a:xfrm>
              <a:off x="4758" y="2875"/>
              <a:ext cx="172" cy="144"/>
            </a:xfrm>
            <a:prstGeom prst="rect">
              <a:avLst/>
            </a:prstGeom>
            <a:noFill/>
            <a:ln w="9525">
              <a:noFill/>
              <a:miter lim="800000"/>
              <a:headEnd/>
              <a:tailEnd/>
            </a:ln>
          </p:spPr>
          <p:txBody>
            <a:bodyPr wrap="none" lIns="0" tIns="0" rIns="0" bIns="0">
              <a:spAutoFit/>
            </a:bodyPr>
            <a:lstStyle/>
            <a:p>
              <a:pPr>
                <a:spcBef>
                  <a:spcPct val="30000"/>
                </a:spcBef>
              </a:pPr>
              <a:r>
                <a:rPr lang="en-US" sz="1300" b="1">
                  <a:solidFill>
                    <a:srgbClr val="000000"/>
                  </a:solidFill>
                  <a:latin typeface="Arial" charset="0"/>
                </a:rPr>
                <a:t>All</a:t>
              </a:r>
              <a:endParaRPr lang="en-US" sz="1200">
                <a:latin typeface="Times New Roman" pitchFamily="18" charset="0"/>
              </a:endParaRPr>
            </a:p>
          </p:txBody>
        </p:sp>
        <p:sp>
          <p:nvSpPr>
            <p:cNvPr id="60478" name="Rectangle 62"/>
            <p:cNvSpPr>
              <a:spLocks noChangeArrowheads="1"/>
            </p:cNvSpPr>
            <p:nvPr/>
          </p:nvSpPr>
          <p:spPr bwMode="auto">
            <a:xfrm>
              <a:off x="4758" y="3010"/>
              <a:ext cx="359" cy="144"/>
            </a:xfrm>
            <a:prstGeom prst="rect">
              <a:avLst/>
            </a:prstGeom>
            <a:noFill/>
            <a:ln w="9525">
              <a:noFill/>
              <a:miter lim="800000"/>
              <a:headEnd/>
              <a:tailEnd/>
            </a:ln>
          </p:spPr>
          <p:txBody>
            <a:bodyPr wrap="none" lIns="0" tIns="0" rIns="0" bIns="0">
              <a:spAutoFit/>
            </a:bodyPr>
            <a:lstStyle/>
            <a:p>
              <a:pPr>
                <a:spcBef>
                  <a:spcPct val="30000"/>
                </a:spcBef>
              </a:pPr>
              <a:r>
                <a:rPr lang="en-US" sz="1300" b="1">
                  <a:solidFill>
                    <a:srgbClr val="000000"/>
                  </a:solidFill>
                  <a:latin typeface="Arial" charset="0"/>
                </a:rPr>
                <a:t>Others</a:t>
              </a:r>
              <a:endParaRPr lang="en-US" sz="1200">
                <a:latin typeface="Times New Roman" pitchFamily="18" charset="0"/>
              </a:endParaRPr>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47" y="0"/>
            <a:ext cx="928977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45061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11" y="0"/>
            <a:ext cx="9413611" cy="7038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986780" y="2014220"/>
            <a:ext cx="3007360" cy="1631216"/>
          </a:xfrm>
          <a:prstGeom prst="rect">
            <a:avLst/>
          </a:prstGeom>
          <a:solidFill>
            <a:srgbClr val="FFFF00"/>
          </a:solidFill>
          <a:ln w="57150">
            <a:solidFill>
              <a:schemeClr val="tx1"/>
            </a:solidFill>
          </a:ln>
        </p:spPr>
        <p:txBody>
          <a:bodyPr wrap="square" rtlCol="0">
            <a:spAutoFit/>
          </a:bodyPr>
          <a:lstStyle/>
          <a:p>
            <a:pPr algn="ctr"/>
            <a:r>
              <a:rPr lang="en-US" sz="2000" dirty="0">
                <a:latin typeface="Comic Sans MS" pitchFamily="66" charset="0"/>
              </a:rPr>
              <a:t>F</a:t>
            </a:r>
            <a:r>
              <a:rPr lang="en-US" sz="2000" dirty="0" smtClean="0">
                <a:latin typeface="Comic Sans MS" pitchFamily="66" charset="0"/>
              </a:rPr>
              <a:t>ederal R&amp;D is spread over more than 2 dozen agencies, but DOD        (52%) and DHHS (22%) control 3/4ths of it!</a:t>
            </a:r>
            <a:endParaRPr lang="en-US" sz="2000" dirty="0">
              <a:latin typeface="Comic Sans MS" pitchFamily="66" charset="0"/>
            </a:endParaRPr>
          </a:p>
        </p:txBody>
      </p:sp>
    </p:spTree>
    <p:extLst>
      <p:ext uri="{BB962C8B-B14F-4D97-AF65-F5344CB8AC3E}">
        <p14:creationId xmlns:p14="http://schemas.microsoft.com/office/powerpoint/2010/main" val="136740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2963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12401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90"/>
            <a:ext cx="9158165" cy="6847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94147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4339"/>
            <a:ext cx="9190249" cy="6823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895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3"/>
          <p:cNvGraphicFramePr>
            <a:graphicFrameLocks noChangeAspect="1"/>
          </p:cNvGraphicFramePr>
          <p:nvPr>
            <p:extLst>
              <p:ext uri="{D42A27DB-BD31-4B8C-83A1-F6EECF244321}">
                <p14:modId xmlns:p14="http://schemas.microsoft.com/office/powerpoint/2010/main" val="2695415735"/>
              </p:ext>
            </p:extLst>
          </p:nvPr>
        </p:nvGraphicFramePr>
        <p:xfrm>
          <a:off x="66675" y="1047750"/>
          <a:ext cx="8874125" cy="5159375"/>
        </p:xfrm>
        <a:graphic>
          <a:graphicData uri="http://schemas.openxmlformats.org/presentationml/2006/ole">
            <mc:AlternateContent xmlns:mc="http://schemas.openxmlformats.org/markup-compatibility/2006">
              <mc:Choice xmlns:v="urn:schemas-microsoft-com:vml" Requires="v">
                <p:oleObj spid="_x0000_s1082" name="Document" r:id="rId4" imgW="9131808" imgH="5309616" progId="Word.Document.8">
                  <p:embed/>
                </p:oleObj>
              </mc:Choice>
              <mc:Fallback>
                <p:oleObj name="Document" r:id="rId4" imgW="9131808" imgH="5309616"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5" y="1047750"/>
                        <a:ext cx="8874125" cy="51593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28" name="Group 4"/>
          <p:cNvGrpSpPr>
            <a:grpSpLocks/>
          </p:cNvGrpSpPr>
          <p:nvPr/>
        </p:nvGrpSpPr>
        <p:grpSpPr bwMode="auto">
          <a:xfrm>
            <a:off x="1565275" y="630238"/>
            <a:ext cx="2493963" cy="238125"/>
            <a:chOff x="1084" y="767"/>
            <a:chExt cx="1729" cy="170"/>
          </a:xfrm>
        </p:grpSpPr>
        <p:sp>
          <p:nvSpPr>
            <p:cNvPr id="1037" name="Text Box 5"/>
            <p:cNvSpPr txBox="1">
              <a:spLocks noChangeArrowheads="1"/>
            </p:cNvSpPr>
            <p:nvPr/>
          </p:nvSpPr>
          <p:spPr bwMode="auto">
            <a:xfrm>
              <a:off x="1709" y="767"/>
              <a:ext cx="464" cy="170"/>
            </a:xfrm>
            <a:prstGeom prst="rect">
              <a:avLst/>
            </a:prstGeom>
            <a:noFill/>
            <a:ln w="12700">
              <a:noFill/>
              <a:miter lim="800000"/>
              <a:headEnd/>
              <a:tailEnd/>
            </a:ln>
          </p:spPr>
          <p:txBody>
            <a:bodyPr wrap="none" lIns="82056" tIns="41028" rIns="82056" bIns="41028">
              <a:spAutoFit/>
            </a:bodyPr>
            <a:lstStyle/>
            <a:p>
              <a:pPr defTabSz="819150"/>
              <a:r>
                <a:rPr lang="en-US" sz="1000" b="1" dirty="0">
                  <a:latin typeface="Arial" charset="0"/>
                </a:rPr>
                <a:t>FY 1999</a:t>
              </a:r>
            </a:p>
          </p:txBody>
        </p:sp>
        <p:sp>
          <p:nvSpPr>
            <p:cNvPr id="1038" name="Line 6"/>
            <p:cNvSpPr>
              <a:spLocks noChangeShapeType="1"/>
            </p:cNvSpPr>
            <p:nvPr/>
          </p:nvSpPr>
          <p:spPr bwMode="auto">
            <a:xfrm>
              <a:off x="2213" y="845"/>
              <a:ext cx="600" cy="0"/>
            </a:xfrm>
            <a:prstGeom prst="line">
              <a:avLst/>
            </a:prstGeom>
            <a:noFill/>
            <a:ln w="19050">
              <a:solidFill>
                <a:schemeClr val="tx1"/>
              </a:solidFill>
              <a:round/>
              <a:headEnd/>
              <a:tailEnd type="stealth" w="med" len="med"/>
            </a:ln>
          </p:spPr>
          <p:txBody>
            <a:bodyPr wrap="none" lIns="82056" tIns="41028" rIns="82056" bIns="41028">
              <a:spAutoFit/>
            </a:bodyPr>
            <a:lstStyle/>
            <a:p>
              <a:endParaRPr lang="en-US"/>
            </a:p>
          </p:txBody>
        </p:sp>
        <p:sp>
          <p:nvSpPr>
            <p:cNvPr id="1039" name="Line 7"/>
            <p:cNvSpPr>
              <a:spLocks noChangeShapeType="1"/>
            </p:cNvSpPr>
            <p:nvPr/>
          </p:nvSpPr>
          <p:spPr bwMode="auto">
            <a:xfrm flipH="1">
              <a:off x="1084" y="845"/>
              <a:ext cx="600" cy="0"/>
            </a:xfrm>
            <a:prstGeom prst="line">
              <a:avLst/>
            </a:prstGeom>
            <a:noFill/>
            <a:ln w="19050">
              <a:solidFill>
                <a:schemeClr val="tx1"/>
              </a:solidFill>
              <a:round/>
              <a:headEnd/>
              <a:tailEnd type="stealth" w="med" len="med"/>
            </a:ln>
          </p:spPr>
          <p:txBody>
            <a:bodyPr wrap="none" lIns="82056" tIns="41028" rIns="82056" bIns="41028">
              <a:spAutoFit/>
            </a:bodyPr>
            <a:lstStyle/>
            <a:p>
              <a:endParaRPr lang="en-US"/>
            </a:p>
          </p:txBody>
        </p:sp>
      </p:grpSp>
      <p:grpSp>
        <p:nvGrpSpPr>
          <p:cNvPr id="1029" name="Group 8"/>
          <p:cNvGrpSpPr>
            <a:grpSpLocks/>
          </p:cNvGrpSpPr>
          <p:nvPr/>
        </p:nvGrpSpPr>
        <p:grpSpPr bwMode="auto">
          <a:xfrm>
            <a:off x="4111625" y="630238"/>
            <a:ext cx="2493963" cy="238125"/>
            <a:chOff x="1084" y="767"/>
            <a:chExt cx="1729" cy="170"/>
          </a:xfrm>
        </p:grpSpPr>
        <p:sp>
          <p:nvSpPr>
            <p:cNvPr id="1034" name="Text Box 9"/>
            <p:cNvSpPr txBox="1">
              <a:spLocks noChangeArrowheads="1"/>
            </p:cNvSpPr>
            <p:nvPr/>
          </p:nvSpPr>
          <p:spPr bwMode="auto">
            <a:xfrm>
              <a:off x="1709" y="767"/>
              <a:ext cx="464" cy="170"/>
            </a:xfrm>
            <a:prstGeom prst="rect">
              <a:avLst/>
            </a:prstGeom>
            <a:noFill/>
            <a:ln w="12700">
              <a:noFill/>
              <a:miter lim="800000"/>
              <a:headEnd/>
              <a:tailEnd/>
            </a:ln>
          </p:spPr>
          <p:txBody>
            <a:bodyPr wrap="none" lIns="82056" tIns="41028" rIns="82056" bIns="41028">
              <a:spAutoFit/>
            </a:bodyPr>
            <a:lstStyle/>
            <a:p>
              <a:pPr defTabSz="819150"/>
              <a:r>
                <a:rPr lang="en-US" sz="1000" b="1" dirty="0">
                  <a:latin typeface="Arial" charset="0"/>
                </a:rPr>
                <a:t>FY 2000</a:t>
              </a:r>
            </a:p>
          </p:txBody>
        </p:sp>
        <p:sp>
          <p:nvSpPr>
            <p:cNvPr id="1035" name="Line 10"/>
            <p:cNvSpPr>
              <a:spLocks noChangeShapeType="1"/>
            </p:cNvSpPr>
            <p:nvPr/>
          </p:nvSpPr>
          <p:spPr bwMode="auto">
            <a:xfrm>
              <a:off x="2213" y="845"/>
              <a:ext cx="600" cy="0"/>
            </a:xfrm>
            <a:prstGeom prst="line">
              <a:avLst/>
            </a:prstGeom>
            <a:noFill/>
            <a:ln w="19050">
              <a:solidFill>
                <a:schemeClr val="tx1"/>
              </a:solidFill>
              <a:round/>
              <a:headEnd/>
              <a:tailEnd type="stealth" w="med" len="med"/>
            </a:ln>
          </p:spPr>
          <p:txBody>
            <a:bodyPr wrap="none" lIns="82056" tIns="41028" rIns="82056" bIns="41028">
              <a:spAutoFit/>
            </a:bodyPr>
            <a:lstStyle/>
            <a:p>
              <a:endParaRPr lang="en-US"/>
            </a:p>
          </p:txBody>
        </p:sp>
        <p:sp>
          <p:nvSpPr>
            <p:cNvPr id="1036" name="Line 11"/>
            <p:cNvSpPr>
              <a:spLocks noChangeShapeType="1"/>
            </p:cNvSpPr>
            <p:nvPr/>
          </p:nvSpPr>
          <p:spPr bwMode="auto">
            <a:xfrm flipH="1">
              <a:off x="1084" y="845"/>
              <a:ext cx="600" cy="0"/>
            </a:xfrm>
            <a:prstGeom prst="line">
              <a:avLst/>
            </a:prstGeom>
            <a:noFill/>
            <a:ln w="19050">
              <a:solidFill>
                <a:schemeClr val="tx1"/>
              </a:solidFill>
              <a:round/>
              <a:headEnd/>
              <a:tailEnd type="stealth" w="med" len="med"/>
            </a:ln>
          </p:spPr>
          <p:txBody>
            <a:bodyPr wrap="none" lIns="82056" tIns="41028" rIns="82056" bIns="41028">
              <a:spAutoFit/>
            </a:bodyPr>
            <a:lstStyle/>
            <a:p>
              <a:endParaRPr lang="en-US"/>
            </a:p>
          </p:txBody>
        </p:sp>
      </p:grpSp>
      <p:grpSp>
        <p:nvGrpSpPr>
          <p:cNvPr id="1030" name="Group 12"/>
          <p:cNvGrpSpPr>
            <a:grpSpLocks/>
          </p:cNvGrpSpPr>
          <p:nvPr/>
        </p:nvGrpSpPr>
        <p:grpSpPr bwMode="auto">
          <a:xfrm>
            <a:off x="6650038" y="630238"/>
            <a:ext cx="2493962" cy="238125"/>
            <a:chOff x="1084" y="767"/>
            <a:chExt cx="1729" cy="170"/>
          </a:xfrm>
        </p:grpSpPr>
        <p:sp>
          <p:nvSpPr>
            <p:cNvPr id="1031" name="Text Box 13"/>
            <p:cNvSpPr txBox="1">
              <a:spLocks noChangeArrowheads="1"/>
            </p:cNvSpPr>
            <p:nvPr/>
          </p:nvSpPr>
          <p:spPr bwMode="auto">
            <a:xfrm>
              <a:off x="1709" y="767"/>
              <a:ext cx="464" cy="170"/>
            </a:xfrm>
            <a:prstGeom prst="rect">
              <a:avLst/>
            </a:prstGeom>
            <a:noFill/>
            <a:ln w="12700">
              <a:noFill/>
              <a:miter lim="800000"/>
              <a:headEnd/>
              <a:tailEnd/>
            </a:ln>
          </p:spPr>
          <p:txBody>
            <a:bodyPr wrap="none" lIns="82056" tIns="41028" rIns="82056" bIns="41028">
              <a:spAutoFit/>
            </a:bodyPr>
            <a:lstStyle/>
            <a:p>
              <a:pPr defTabSz="819150"/>
              <a:r>
                <a:rPr lang="en-US" sz="1000" b="1" dirty="0">
                  <a:latin typeface="Arial" charset="0"/>
                </a:rPr>
                <a:t>FY 2001</a:t>
              </a:r>
            </a:p>
          </p:txBody>
        </p:sp>
        <p:sp>
          <p:nvSpPr>
            <p:cNvPr id="1032" name="Line 14"/>
            <p:cNvSpPr>
              <a:spLocks noChangeShapeType="1"/>
            </p:cNvSpPr>
            <p:nvPr/>
          </p:nvSpPr>
          <p:spPr bwMode="auto">
            <a:xfrm>
              <a:off x="2213" y="845"/>
              <a:ext cx="600" cy="0"/>
            </a:xfrm>
            <a:prstGeom prst="line">
              <a:avLst/>
            </a:prstGeom>
            <a:noFill/>
            <a:ln w="19050">
              <a:solidFill>
                <a:schemeClr val="tx1"/>
              </a:solidFill>
              <a:round/>
              <a:headEnd/>
              <a:tailEnd type="stealth" w="med" len="med"/>
            </a:ln>
          </p:spPr>
          <p:txBody>
            <a:bodyPr wrap="none" lIns="82056" tIns="41028" rIns="82056" bIns="41028">
              <a:spAutoFit/>
            </a:bodyPr>
            <a:lstStyle/>
            <a:p>
              <a:endParaRPr lang="en-US"/>
            </a:p>
          </p:txBody>
        </p:sp>
        <p:sp>
          <p:nvSpPr>
            <p:cNvPr id="1033" name="Line 15"/>
            <p:cNvSpPr>
              <a:spLocks noChangeShapeType="1"/>
            </p:cNvSpPr>
            <p:nvPr/>
          </p:nvSpPr>
          <p:spPr bwMode="auto">
            <a:xfrm flipH="1">
              <a:off x="1084" y="845"/>
              <a:ext cx="600" cy="0"/>
            </a:xfrm>
            <a:prstGeom prst="line">
              <a:avLst/>
            </a:prstGeom>
            <a:noFill/>
            <a:ln w="19050">
              <a:solidFill>
                <a:schemeClr val="tx1"/>
              </a:solidFill>
              <a:round/>
              <a:headEnd/>
              <a:tailEnd type="stealth" w="med" len="med"/>
            </a:ln>
          </p:spPr>
          <p:txBody>
            <a:bodyPr wrap="none" lIns="82056" tIns="41028" rIns="82056" bIns="41028">
              <a:spAutoFit/>
            </a:bodyPr>
            <a:lstStyle/>
            <a:p>
              <a:endParaRPr lang="en-US"/>
            </a:p>
          </p:txBody>
        </p:sp>
      </p:gr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4" y="85724"/>
            <a:ext cx="9036131" cy="677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40055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 y="1"/>
            <a:ext cx="920519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5217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2012_bar_graph_including_ARRA_610p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0854" y="688021"/>
            <a:ext cx="6296025" cy="57077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3840" y="103246"/>
            <a:ext cx="5750560" cy="1077218"/>
          </a:xfrm>
          <a:prstGeom prst="rect">
            <a:avLst/>
          </a:prstGeom>
          <a:solidFill>
            <a:schemeClr val="bg2"/>
          </a:solidFill>
          <a:ln w="38100">
            <a:solidFill>
              <a:schemeClr val="tx1"/>
            </a:solidFill>
          </a:ln>
        </p:spPr>
        <p:txBody>
          <a:bodyPr wrap="square" rtlCol="0">
            <a:spAutoFit/>
          </a:bodyPr>
          <a:lstStyle/>
          <a:p>
            <a:pPr algn="ctr"/>
            <a:r>
              <a:rPr lang="en-US" sz="3200" dirty="0" smtClean="0">
                <a:solidFill>
                  <a:srgbClr val="FFFFFF"/>
                </a:solidFill>
                <a:latin typeface="Comic Sans MS" pitchFamily="66" charset="0"/>
              </a:rPr>
              <a:t>UNC-CH Research Funding: 1995-2112</a:t>
            </a:r>
            <a:endParaRPr lang="en-US" sz="3200" dirty="0">
              <a:solidFill>
                <a:srgbClr val="FFFFFF"/>
              </a:solidFill>
            </a:endParaRPr>
          </a:p>
        </p:txBody>
      </p:sp>
    </p:spTree>
    <p:extLst>
      <p:ext uri="{BB962C8B-B14F-4D97-AF65-F5344CB8AC3E}">
        <p14:creationId xmlns:p14="http://schemas.microsoft.com/office/powerpoint/2010/main" val="22336761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research.unc.edu/ccm/groups/public/@research/@vc/documents/content/ccm3_03896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95680"/>
            <a:ext cx="9098506"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5280" y="281652"/>
            <a:ext cx="8432800" cy="584775"/>
          </a:xfrm>
          <a:prstGeom prst="rect">
            <a:avLst/>
          </a:prstGeom>
          <a:solidFill>
            <a:schemeClr val="bg2"/>
          </a:solidFill>
          <a:ln w="38100">
            <a:solidFill>
              <a:schemeClr val="tx1"/>
            </a:solidFill>
          </a:ln>
        </p:spPr>
        <p:txBody>
          <a:bodyPr wrap="square" rtlCol="0">
            <a:spAutoFit/>
          </a:bodyPr>
          <a:lstStyle/>
          <a:p>
            <a:pPr algn="ctr"/>
            <a:r>
              <a:rPr lang="en-US" sz="3200" dirty="0" smtClean="0">
                <a:solidFill>
                  <a:srgbClr val="FFFFFF"/>
                </a:solidFill>
                <a:latin typeface="Comic Sans MS" pitchFamily="66" charset="0"/>
              </a:rPr>
              <a:t>Research Funding and the UNC-CH Budget</a:t>
            </a:r>
            <a:endParaRPr lang="en-US" sz="3200" dirty="0">
              <a:solidFill>
                <a:srgbClr val="FFFFFF"/>
              </a:solidFill>
              <a:latin typeface="Comic Sans MS" pitchFamily="66" charset="0"/>
            </a:endParaRPr>
          </a:p>
        </p:txBody>
      </p:sp>
    </p:spTree>
    <p:extLst>
      <p:ext uri="{BB962C8B-B14F-4D97-AF65-F5344CB8AC3E}">
        <p14:creationId xmlns:p14="http://schemas.microsoft.com/office/powerpoint/2010/main" val="13429833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research.unc.edu/ccm/groups/public/@research/@vc/documents/content/ccm3_0379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7519"/>
            <a:ext cx="9611360" cy="73961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72160" y="142240"/>
            <a:ext cx="8026400" cy="553998"/>
          </a:xfrm>
          <a:prstGeom prst="rect">
            <a:avLst/>
          </a:prstGeom>
          <a:noFill/>
        </p:spPr>
        <p:txBody>
          <a:bodyPr wrap="square" rtlCol="0">
            <a:spAutoFit/>
          </a:bodyPr>
          <a:lstStyle/>
          <a:p>
            <a:r>
              <a:rPr lang="en-US" sz="3000" dirty="0" smtClean="0">
                <a:latin typeface="Comic Sans MS" pitchFamily="66" charset="0"/>
              </a:rPr>
              <a:t>Research Funding by Source for FY2012</a:t>
            </a:r>
            <a:endParaRPr lang="en-US" sz="3000" dirty="0">
              <a:latin typeface="Comic Sans MS" pitchFamily="66" charset="0"/>
            </a:endParaRPr>
          </a:p>
        </p:txBody>
      </p:sp>
    </p:spTree>
    <p:extLst>
      <p:ext uri="{BB962C8B-B14F-4D97-AF65-F5344CB8AC3E}">
        <p14:creationId xmlns:p14="http://schemas.microsoft.com/office/powerpoint/2010/main" val="25205695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research.unc.edu/ccm/groups/public/@research/@vc/documents/content/ccm3_0379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18232"/>
            <a:ext cx="9144000" cy="72744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2880" y="91440"/>
            <a:ext cx="8890000" cy="1046440"/>
          </a:xfrm>
          <a:prstGeom prst="rect">
            <a:avLst/>
          </a:prstGeom>
          <a:noFill/>
        </p:spPr>
        <p:txBody>
          <a:bodyPr wrap="square" rtlCol="0">
            <a:spAutoFit/>
          </a:bodyPr>
          <a:lstStyle/>
          <a:p>
            <a:r>
              <a:rPr lang="en-US" sz="3000" dirty="0" smtClean="0">
                <a:latin typeface="Comic Sans MS" pitchFamily="66" charset="0"/>
              </a:rPr>
              <a:t>Federal Research </a:t>
            </a:r>
            <a:r>
              <a:rPr lang="en-US" sz="3000" dirty="0">
                <a:latin typeface="Comic Sans MS" pitchFamily="66" charset="0"/>
              </a:rPr>
              <a:t>Funding by </a:t>
            </a:r>
            <a:r>
              <a:rPr lang="en-US" sz="3000" dirty="0" smtClean="0">
                <a:latin typeface="Comic Sans MS" pitchFamily="66" charset="0"/>
              </a:rPr>
              <a:t>Agency </a:t>
            </a:r>
            <a:r>
              <a:rPr lang="en-US" sz="3000" dirty="0">
                <a:latin typeface="Comic Sans MS" pitchFamily="66" charset="0"/>
              </a:rPr>
              <a:t>for FY2012</a:t>
            </a:r>
          </a:p>
          <a:p>
            <a:endParaRPr lang="en-US" sz="3200" dirty="0"/>
          </a:p>
        </p:txBody>
      </p:sp>
      <p:pic>
        <p:nvPicPr>
          <p:cNvPr id="5" name="Picture 4" descr="fy2012_R&amp;D_expenditures)nin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0535" y="5136833"/>
            <a:ext cx="1996798" cy="918528"/>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6" name="Picture 2" descr="fy2011_NIH_funding_ten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27" y="2367279"/>
            <a:ext cx="2045822" cy="119856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6928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5"/>
          <p:cNvSpPr txBox="1">
            <a:spLocks noChangeArrowheads="1"/>
          </p:cNvSpPr>
          <p:nvPr/>
        </p:nvSpPr>
        <p:spPr bwMode="auto">
          <a:xfrm>
            <a:off x="342900" y="215900"/>
            <a:ext cx="8343900" cy="1015663"/>
          </a:xfrm>
          <a:prstGeom prst="rect">
            <a:avLst/>
          </a:prstGeom>
          <a:solidFill>
            <a:srgbClr val="FFC000"/>
          </a:solidFill>
          <a:ln w="57150">
            <a:solidFill>
              <a:schemeClr val="tx1"/>
            </a:solidFill>
            <a:miter lim="800000"/>
            <a:headEnd/>
            <a:tailEnd/>
          </a:ln>
        </p:spPr>
        <p:txBody>
          <a:bodyPr wrap="square">
            <a:spAutoFit/>
          </a:bodyPr>
          <a:lstStyle/>
          <a:p>
            <a:pPr algn="ctr">
              <a:spcBef>
                <a:spcPct val="50000"/>
              </a:spcBef>
            </a:pPr>
            <a:r>
              <a:rPr lang="en-US" sz="6000" b="1" dirty="0">
                <a:latin typeface="Comic Sans MS" pitchFamily="66" charset="0"/>
              </a:rPr>
              <a:t>Remember</a:t>
            </a:r>
          </a:p>
        </p:txBody>
      </p:sp>
      <p:sp>
        <p:nvSpPr>
          <p:cNvPr id="69635" name="Text Box 6"/>
          <p:cNvSpPr txBox="1">
            <a:spLocks noChangeArrowheads="1"/>
          </p:cNvSpPr>
          <p:nvPr/>
        </p:nvSpPr>
        <p:spPr bwMode="auto">
          <a:xfrm>
            <a:off x="228600" y="1676400"/>
            <a:ext cx="8686800" cy="641350"/>
          </a:xfrm>
          <a:prstGeom prst="rect">
            <a:avLst/>
          </a:prstGeom>
          <a:noFill/>
          <a:ln w="9525">
            <a:noFill/>
            <a:miter lim="800000"/>
            <a:headEnd/>
            <a:tailEnd/>
          </a:ln>
        </p:spPr>
        <p:txBody>
          <a:bodyPr>
            <a:spAutoFit/>
          </a:bodyPr>
          <a:lstStyle/>
          <a:p>
            <a:pPr>
              <a:spcBef>
                <a:spcPct val="10000"/>
              </a:spcBef>
              <a:tabLst>
                <a:tab pos="512763" algn="l"/>
              </a:tabLst>
            </a:pPr>
            <a:endParaRPr lang="en-US" sz="3600">
              <a:latin typeface="Comic Sans MS" pitchFamily="66" charset="0"/>
            </a:endParaRPr>
          </a:p>
        </p:txBody>
      </p:sp>
      <p:grpSp>
        <p:nvGrpSpPr>
          <p:cNvPr id="69636" name="Group 7"/>
          <p:cNvGrpSpPr>
            <a:grpSpLocks/>
          </p:cNvGrpSpPr>
          <p:nvPr/>
        </p:nvGrpSpPr>
        <p:grpSpPr bwMode="auto">
          <a:xfrm>
            <a:off x="342900" y="1524000"/>
            <a:ext cx="8801100" cy="2055813"/>
            <a:chOff x="216" y="1104"/>
            <a:chExt cx="5544" cy="1295"/>
          </a:xfrm>
        </p:grpSpPr>
        <p:sp>
          <p:nvSpPr>
            <p:cNvPr id="69641" name="Text Box 8"/>
            <p:cNvSpPr txBox="1">
              <a:spLocks noChangeArrowheads="1"/>
            </p:cNvSpPr>
            <p:nvPr/>
          </p:nvSpPr>
          <p:spPr bwMode="auto">
            <a:xfrm>
              <a:off x="240" y="1104"/>
              <a:ext cx="5520" cy="989"/>
            </a:xfrm>
            <a:prstGeom prst="rect">
              <a:avLst/>
            </a:prstGeom>
            <a:noFill/>
            <a:ln w="9525">
              <a:noFill/>
              <a:miter lim="800000"/>
              <a:headEnd/>
              <a:tailEnd/>
            </a:ln>
          </p:spPr>
          <p:txBody>
            <a:bodyPr>
              <a:spAutoFit/>
            </a:bodyPr>
            <a:lstStyle/>
            <a:p>
              <a:pPr>
                <a:spcBef>
                  <a:spcPct val="50000"/>
                </a:spcBef>
              </a:pPr>
              <a:r>
                <a:rPr lang="en-US" sz="3200" dirty="0">
                  <a:latin typeface="Comic Sans MS" pitchFamily="66" charset="0"/>
                </a:rPr>
                <a:t>“There is no law that requires you to take money from the </a:t>
              </a:r>
              <a:r>
                <a:rPr lang="en-US" sz="3200" dirty="0" smtClean="0">
                  <a:latin typeface="Comic Sans MS" pitchFamily="66" charset="0"/>
                </a:rPr>
                <a:t>Government </a:t>
              </a:r>
              <a:r>
                <a:rPr lang="en-US" sz="3200" dirty="0">
                  <a:latin typeface="Comic Sans MS" pitchFamily="66" charset="0"/>
                </a:rPr>
                <a:t>to support your research</a:t>
              </a:r>
            </a:p>
          </p:txBody>
        </p:sp>
        <p:sp>
          <p:nvSpPr>
            <p:cNvPr id="69642" name="Text Box 9"/>
            <p:cNvSpPr txBox="1">
              <a:spLocks noChangeArrowheads="1"/>
            </p:cNvSpPr>
            <p:nvPr/>
          </p:nvSpPr>
          <p:spPr bwMode="auto">
            <a:xfrm>
              <a:off x="216" y="1720"/>
              <a:ext cx="5256" cy="679"/>
            </a:xfrm>
            <a:prstGeom prst="rect">
              <a:avLst/>
            </a:prstGeom>
            <a:noFill/>
            <a:ln w="9525">
              <a:noFill/>
              <a:miter lim="800000"/>
              <a:headEnd/>
              <a:tailEnd/>
            </a:ln>
          </p:spPr>
          <p:txBody>
            <a:bodyPr>
              <a:spAutoFit/>
            </a:bodyPr>
            <a:lstStyle/>
            <a:p>
              <a:pPr>
                <a:spcBef>
                  <a:spcPct val="50000"/>
                </a:spcBef>
              </a:pPr>
              <a:r>
                <a:rPr lang="en-US" sz="3200" u="sng" dirty="0">
                  <a:latin typeface="Comic Sans MS" pitchFamily="66" charset="0"/>
                </a:rPr>
                <a:t>              </a:t>
              </a:r>
              <a:r>
                <a:rPr lang="en-US" sz="3200" dirty="0">
                  <a:latin typeface="Comic Sans MS" pitchFamily="66" charset="0"/>
                </a:rPr>
                <a:t> but once you do, there are many laws you must follow!”</a:t>
              </a:r>
            </a:p>
          </p:txBody>
        </p:sp>
      </p:grpSp>
      <p:grpSp>
        <p:nvGrpSpPr>
          <p:cNvPr id="3" name="Group 10"/>
          <p:cNvGrpSpPr>
            <a:grpSpLocks/>
          </p:cNvGrpSpPr>
          <p:nvPr/>
        </p:nvGrpSpPr>
        <p:grpSpPr bwMode="auto">
          <a:xfrm>
            <a:off x="304800" y="3657600"/>
            <a:ext cx="8305800" cy="2819400"/>
            <a:chOff x="192" y="2504"/>
            <a:chExt cx="5232" cy="1776"/>
          </a:xfrm>
        </p:grpSpPr>
        <p:sp>
          <p:nvSpPr>
            <p:cNvPr id="69638" name="Text Box 11"/>
            <p:cNvSpPr txBox="1">
              <a:spLocks noChangeArrowheads="1"/>
            </p:cNvSpPr>
            <p:nvPr/>
          </p:nvSpPr>
          <p:spPr bwMode="auto">
            <a:xfrm>
              <a:off x="192" y="2504"/>
              <a:ext cx="5232" cy="679"/>
            </a:xfrm>
            <a:prstGeom prst="rect">
              <a:avLst/>
            </a:prstGeom>
            <a:solidFill>
              <a:schemeClr val="tx1"/>
            </a:solidFill>
            <a:ln w="57150">
              <a:solidFill>
                <a:srgbClr val="FFC000"/>
              </a:solidFill>
              <a:miter lim="800000"/>
              <a:headEnd/>
              <a:tailEnd/>
            </a:ln>
          </p:spPr>
          <p:txBody>
            <a:bodyPr>
              <a:spAutoFit/>
            </a:bodyPr>
            <a:lstStyle/>
            <a:p>
              <a:pPr>
                <a:spcBef>
                  <a:spcPct val="50000"/>
                </a:spcBef>
              </a:pPr>
              <a:r>
                <a:rPr lang="en-US" sz="3200" dirty="0">
                  <a:solidFill>
                    <a:srgbClr val="FFC000"/>
                  </a:solidFill>
                  <a:latin typeface="Comic Sans MS" pitchFamily="66" charset="0"/>
                </a:rPr>
                <a:t>The Golden Rule:  He who has the gold, makes the rules!</a:t>
              </a:r>
            </a:p>
          </p:txBody>
        </p:sp>
        <p:pic>
          <p:nvPicPr>
            <p:cNvPr id="69639" name="Picture 12" descr="bd06130_"/>
            <p:cNvPicPr>
              <a:picLocks noChangeAspect="1" noChangeArrowheads="1"/>
            </p:cNvPicPr>
            <p:nvPr/>
          </p:nvPicPr>
          <p:blipFill>
            <a:blip r:embed="rId3" cstate="print"/>
            <a:srcRect/>
            <a:stretch>
              <a:fillRect/>
            </a:stretch>
          </p:blipFill>
          <p:spPr bwMode="auto">
            <a:xfrm>
              <a:off x="3789" y="2888"/>
              <a:ext cx="933" cy="1296"/>
            </a:xfrm>
            <a:prstGeom prst="rect">
              <a:avLst/>
            </a:prstGeom>
            <a:noFill/>
            <a:ln w="9525">
              <a:noFill/>
              <a:miter lim="800000"/>
              <a:headEnd/>
              <a:tailEnd/>
            </a:ln>
          </p:spPr>
        </p:pic>
        <p:pic>
          <p:nvPicPr>
            <p:cNvPr id="69640" name="Picture 13" descr="bd06132_"/>
            <p:cNvPicPr>
              <a:picLocks noChangeAspect="1" noChangeArrowheads="1"/>
            </p:cNvPicPr>
            <p:nvPr/>
          </p:nvPicPr>
          <p:blipFill>
            <a:blip r:embed="rId4" cstate="print"/>
            <a:srcRect/>
            <a:stretch>
              <a:fillRect/>
            </a:stretch>
          </p:blipFill>
          <p:spPr bwMode="auto">
            <a:xfrm>
              <a:off x="2429" y="2888"/>
              <a:ext cx="1023" cy="1392"/>
            </a:xfrm>
            <a:prstGeom prst="rect">
              <a:avLst/>
            </a:prstGeom>
            <a:noFill/>
            <a:ln w="9525">
              <a:noFill/>
              <a:miter lim="800000"/>
              <a:headEnd/>
              <a:tailEnd/>
            </a:ln>
          </p:spPr>
        </p:pic>
      </p:grpSp>
      <p:sp>
        <p:nvSpPr>
          <p:cNvPr id="2" name="TextBox 1"/>
          <p:cNvSpPr txBox="1"/>
          <p:nvPr/>
        </p:nvSpPr>
        <p:spPr>
          <a:xfrm>
            <a:off x="279400" y="4927600"/>
            <a:ext cx="3164840" cy="1569660"/>
          </a:xfrm>
          <a:prstGeom prst="rect">
            <a:avLst/>
          </a:prstGeom>
          <a:solidFill>
            <a:srgbClr val="FFC000"/>
          </a:solidFill>
          <a:ln w="38100">
            <a:solidFill>
              <a:schemeClr val="tx1"/>
            </a:solidFill>
          </a:ln>
        </p:spPr>
        <p:txBody>
          <a:bodyPr wrap="square" rtlCol="0">
            <a:spAutoFit/>
          </a:bodyPr>
          <a:lstStyle/>
          <a:p>
            <a:pPr algn="ctr"/>
            <a:r>
              <a:rPr lang="en-US" sz="2400" dirty="0" smtClean="0">
                <a:latin typeface="Comic Sans MS" pitchFamily="66" charset="0"/>
              </a:rPr>
              <a:t>We’ll be examining these rules in detail over the next few weeks!</a:t>
            </a:r>
            <a:endParaRPr lang="en-US" sz="24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900" y="1079500"/>
            <a:ext cx="9314180" cy="2215991"/>
          </a:xfrm>
          <a:prstGeom prst="rect">
            <a:avLst/>
          </a:prstGeom>
          <a:noFill/>
        </p:spPr>
        <p:txBody>
          <a:bodyPr wrap="square">
            <a:spAutoFit/>
          </a:bodyPr>
          <a:lstStyle/>
          <a:p>
            <a:pPr>
              <a:defRPr/>
            </a:pPr>
            <a:endParaRPr lang="en-US" sz="3400" b="1" dirty="0">
              <a:solidFill>
                <a:schemeClr val="accent6">
                  <a:lumMod val="50000"/>
                </a:schemeClr>
              </a:solidFill>
              <a:latin typeface="Comic Sans MS" pitchFamily="66" charset="0"/>
            </a:endParaRPr>
          </a:p>
          <a:p>
            <a:pPr marL="406400" lvl="2">
              <a:spcAft>
                <a:spcPts val="1200"/>
              </a:spcAft>
              <a:tabLst>
                <a:tab pos="863600" algn="l"/>
              </a:tabLst>
              <a:defRPr/>
            </a:pPr>
            <a:endParaRPr lang="en-US" sz="2800" dirty="0">
              <a:latin typeface="Comic Sans MS" pitchFamily="66" charset="0"/>
            </a:endParaRPr>
          </a:p>
          <a:p>
            <a:pPr marL="914400" lvl="3" indent="165100">
              <a:spcAft>
                <a:spcPts val="1200"/>
              </a:spcAft>
              <a:defRPr/>
            </a:pPr>
            <a:endParaRPr lang="en-US" sz="2800" dirty="0">
              <a:latin typeface="Comic Sans MS" pitchFamily="66" charset="0"/>
            </a:endParaRPr>
          </a:p>
          <a:p>
            <a:pPr marL="457200" lvl="2" indent="165100">
              <a:spcAft>
                <a:spcPts val="1200"/>
              </a:spcAft>
              <a:buFont typeface="Arial" pitchFamily="34" charset="0"/>
              <a:buChar char="•"/>
              <a:defRPr/>
            </a:pPr>
            <a:endParaRPr lang="en-US" sz="2800" dirty="0">
              <a:latin typeface="Comic Sans MS" pitchFamily="66" charset="0"/>
            </a:endParaRPr>
          </a:p>
        </p:txBody>
      </p:sp>
      <p:sp>
        <p:nvSpPr>
          <p:cNvPr id="4" name="TextBox 3"/>
          <p:cNvSpPr txBox="1"/>
          <p:nvPr/>
        </p:nvSpPr>
        <p:spPr>
          <a:xfrm>
            <a:off x="205740" y="292100"/>
            <a:ext cx="8801100" cy="1323439"/>
          </a:xfrm>
          <a:prstGeom prst="rect">
            <a:avLst/>
          </a:prstGeom>
          <a:solidFill>
            <a:srgbClr val="C00000"/>
          </a:solidFill>
          <a:ln w="38100">
            <a:solidFill>
              <a:schemeClr val="tx1"/>
            </a:solidFill>
          </a:ln>
          <a:effectLst/>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US" sz="4000" dirty="0" smtClean="0">
                <a:solidFill>
                  <a:srgbClr val="FFFFFF"/>
                </a:solidFill>
                <a:latin typeface="Comic Sans MS" pitchFamily="66" charset="0"/>
              </a:rPr>
              <a:t>Fourth, the media is obsessed with covering the budget and deficit!</a:t>
            </a:r>
            <a:endParaRPr lang="en-US" sz="4000" b="1" dirty="0">
              <a:solidFill>
                <a:srgbClr val="FFFFFF"/>
              </a:solidFill>
              <a:latin typeface="Comic Sans MS" pitchFamily="66"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267" y="1749082"/>
            <a:ext cx="6118493" cy="4592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322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900" y="1079500"/>
            <a:ext cx="9314180" cy="6863417"/>
          </a:xfrm>
          <a:prstGeom prst="rect">
            <a:avLst/>
          </a:prstGeom>
          <a:noFill/>
        </p:spPr>
        <p:txBody>
          <a:bodyPr wrap="square">
            <a:spAutoFit/>
          </a:bodyPr>
          <a:lstStyle/>
          <a:p>
            <a:pPr>
              <a:defRPr/>
            </a:pPr>
            <a:endParaRPr lang="en-US" sz="3400" b="1" dirty="0">
              <a:solidFill>
                <a:schemeClr val="accent6">
                  <a:lumMod val="50000"/>
                </a:schemeClr>
              </a:solidFill>
              <a:latin typeface="Comic Sans MS" pitchFamily="66" charset="0"/>
            </a:endParaRPr>
          </a:p>
          <a:p>
            <a:pPr>
              <a:defRPr/>
            </a:pPr>
            <a:endParaRPr lang="en-US" sz="1600" dirty="0">
              <a:latin typeface="Comic Sans MS" pitchFamily="66" charset="0"/>
            </a:endParaRPr>
          </a:p>
          <a:p>
            <a:pPr marL="635000" lvl="2" indent="-228600">
              <a:spcAft>
                <a:spcPts val="1200"/>
              </a:spcAft>
              <a:buFont typeface="Arial" pitchFamily="34" charset="0"/>
              <a:buChar char="•"/>
              <a:tabLst>
                <a:tab pos="863600" algn="l"/>
              </a:tabLst>
              <a:defRPr/>
            </a:pPr>
            <a:r>
              <a:rPr lang="en-US" sz="3200" dirty="0">
                <a:latin typeface="Comic Sans MS" pitchFamily="66" charset="0"/>
              </a:rPr>
              <a:t> </a:t>
            </a:r>
            <a:r>
              <a:rPr lang="en-US" sz="3200" dirty="0" smtClean="0">
                <a:latin typeface="Comic Sans MS" pitchFamily="66" charset="0"/>
              </a:rPr>
              <a:t>The </a:t>
            </a:r>
            <a:r>
              <a:rPr lang="en-US" sz="3200" dirty="0">
                <a:latin typeface="Comic Sans MS" pitchFamily="66" charset="0"/>
              </a:rPr>
              <a:t>federal government spends ~</a:t>
            </a:r>
            <a:r>
              <a:rPr lang="en-US" sz="3200" dirty="0" smtClean="0">
                <a:latin typeface="Comic Sans MS" pitchFamily="66" charset="0"/>
              </a:rPr>
              <a:t> $150 	billion </a:t>
            </a:r>
            <a:r>
              <a:rPr lang="en-US" sz="3200" dirty="0">
                <a:latin typeface="Comic Sans MS" pitchFamily="66" charset="0"/>
              </a:rPr>
              <a:t>a </a:t>
            </a:r>
            <a:r>
              <a:rPr lang="en-US" sz="3200" dirty="0" smtClean="0">
                <a:latin typeface="Comic Sans MS" pitchFamily="66" charset="0"/>
              </a:rPr>
              <a:t>year </a:t>
            </a:r>
            <a:r>
              <a:rPr lang="en-US" sz="3200" dirty="0">
                <a:latin typeface="Comic Sans MS" pitchFamily="66" charset="0"/>
              </a:rPr>
              <a:t>on R&amp;D.</a:t>
            </a:r>
          </a:p>
          <a:p>
            <a:pPr marL="457200" lvl="2" indent="165100">
              <a:spcAft>
                <a:spcPts val="1200"/>
              </a:spcAft>
              <a:buFont typeface="Arial" pitchFamily="34" charset="0"/>
              <a:buChar char="•"/>
              <a:defRPr/>
            </a:pPr>
            <a:r>
              <a:rPr lang="en-US" sz="3200" dirty="0">
                <a:latin typeface="Comic Sans MS" pitchFamily="66" charset="0"/>
              </a:rPr>
              <a:t>  </a:t>
            </a:r>
            <a:r>
              <a:rPr lang="en-US" sz="3200" dirty="0" smtClean="0">
                <a:latin typeface="Comic Sans MS" pitchFamily="66" charset="0"/>
              </a:rPr>
              <a:t>It funds nearly 75% of university research 	</a:t>
            </a:r>
            <a:r>
              <a:rPr lang="en-US" sz="3200" u="sng" dirty="0" smtClean="0">
                <a:latin typeface="Comic Sans MS" pitchFamily="66" charset="0"/>
              </a:rPr>
              <a:t>and</a:t>
            </a:r>
            <a:r>
              <a:rPr lang="en-US" sz="3200" dirty="0" smtClean="0">
                <a:latin typeface="Comic Sans MS" pitchFamily="66" charset="0"/>
              </a:rPr>
              <a:t> supports fellowships</a:t>
            </a:r>
            <a:r>
              <a:rPr lang="en-US" sz="3200" dirty="0">
                <a:latin typeface="Comic Sans MS" pitchFamily="66" charset="0"/>
              </a:rPr>
              <a:t>, </a:t>
            </a:r>
            <a:r>
              <a:rPr lang="en-US" sz="3200" dirty="0" smtClean="0">
                <a:latin typeface="Comic Sans MS" pitchFamily="66" charset="0"/>
              </a:rPr>
              <a:t>scholarships</a:t>
            </a:r>
            <a:r>
              <a:rPr lang="en-US" sz="3200" dirty="0">
                <a:latin typeface="Comic Sans MS" pitchFamily="66" charset="0"/>
              </a:rPr>
              <a:t>, </a:t>
            </a:r>
            <a:r>
              <a:rPr lang="en-US" sz="3200" dirty="0" smtClean="0">
                <a:latin typeface="Comic Sans MS" pitchFamily="66" charset="0"/>
              </a:rPr>
              <a:t>	student </a:t>
            </a:r>
            <a:r>
              <a:rPr lang="en-US" sz="3200" dirty="0">
                <a:latin typeface="Comic Sans MS" pitchFamily="66" charset="0"/>
              </a:rPr>
              <a:t>loans, and </a:t>
            </a:r>
            <a:r>
              <a:rPr lang="en-US" sz="3200" dirty="0" smtClean="0">
                <a:latin typeface="Comic Sans MS" pitchFamily="66" charset="0"/>
              </a:rPr>
              <a:t>other </a:t>
            </a:r>
            <a:r>
              <a:rPr lang="en-US" sz="3200" dirty="0">
                <a:latin typeface="Comic Sans MS" pitchFamily="66" charset="0"/>
              </a:rPr>
              <a:t>aid.</a:t>
            </a:r>
          </a:p>
          <a:p>
            <a:pPr marL="457200" lvl="2" indent="165100">
              <a:spcAft>
                <a:spcPts val="1200"/>
              </a:spcAft>
              <a:buFont typeface="Arial" pitchFamily="34" charset="0"/>
              <a:buChar char="•"/>
              <a:defRPr/>
            </a:pPr>
            <a:r>
              <a:rPr lang="en-US" sz="3200" dirty="0">
                <a:latin typeface="Comic Sans MS" pitchFamily="66" charset="0"/>
              </a:rPr>
              <a:t>  </a:t>
            </a:r>
            <a:r>
              <a:rPr lang="en-US" sz="3200" dirty="0" smtClean="0">
                <a:latin typeface="Comic Sans MS" pitchFamily="66" charset="0"/>
              </a:rPr>
              <a:t>R&amp;D </a:t>
            </a:r>
            <a:r>
              <a:rPr lang="en-US" sz="3200" dirty="0">
                <a:latin typeface="Comic Sans MS" pitchFamily="66" charset="0"/>
              </a:rPr>
              <a:t>funding is </a:t>
            </a:r>
            <a:r>
              <a:rPr lang="en-US" sz="3200" dirty="0" smtClean="0">
                <a:latin typeface="Comic Sans MS" pitchFamily="66" charset="0"/>
              </a:rPr>
              <a:t>within the </a:t>
            </a:r>
            <a:r>
              <a:rPr lang="en-US" sz="3200" u="sng" dirty="0" smtClean="0">
                <a:latin typeface="Comic Sans MS" pitchFamily="66" charset="0"/>
              </a:rPr>
              <a:t>discretionary</a:t>
            </a:r>
            <a:r>
              <a:rPr lang="en-US" sz="3200" dirty="0" smtClean="0">
                <a:latin typeface="Comic Sans MS" pitchFamily="66" charset="0"/>
              </a:rPr>
              <a:t> 	portion </a:t>
            </a:r>
            <a:r>
              <a:rPr lang="en-US" sz="3200" dirty="0">
                <a:latin typeface="Comic Sans MS" pitchFamily="66" charset="0"/>
              </a:rPr>
              <a:t>of the federal </a:t>
            </a:r>
            <a:r>
              <a:rPr lang="en-US" sz="3200" dirty="0" smtClean="0">
                <a:latin typeface="Comic Sans MS" pitchFamily="66" charset="0"/>
              </a:rPr>
              <a:t>budget</a:t>
            </a:r>
            <a:r>
              <a:rPr lang="en-US" sz="3200" dirty="0">
                <a:latin typeface="Comic Sans MS" pitchFamily="66" charset="0"/>
              </a:rPr>
              <a:t>, thus it is </a:t>
            </a:r>
            <a:r>
              <a:rPr lang="en-US" sz="3200" dirty="0" smtClean="0">
                <a:latin typeface="Comic Sans MS" pitchFamily="66" charset="0"/>
              </a:rPr>
              <a:t>	the </a:t>
            </a:r>
            <a:r>
              <a:rPr lang="en-US" sz="3200" u="sng" dirty="0" smtClean="0">
                <a:solidFill>
                  <a:srgbClr val="C00000"/>
                </a:solidFill>
                <a:latin typeface="Comic Sans MS" pitchFamily="66" charset="0"/>
              </a:rPr>
              <a:t>most vulnerable to cuts</a:t>
            </a:r>
            <a:r>
              <a:rPr lang="en-US" sz="3200" dirty="0" smtClean="0">
                <a:solidFill>
                  <a:srgbClr val="C00000"/>
                </a:solidFill>
                <a:latin typeface="Comic Sans MS" pitchFamily="66" charset="0"/>
              </a:rPr>
              <a:t>! </a:t>
            </a:r>
            <a:endParaRPr lang="en-US" sz="3200" dirty="0">
              <a:solidFill>
                <a:srgbClr val="C00000"/>
              </a:solidFill>
              <a:latin typeface="Comic Sans MS" pitchFamily="66" charset="0"/>
            </a:endParaRPr>
          </a:p>
          <a:p>
            <a:pPr marL="457200" lvl="2" indent="165100">
              <a:spcAft>
                <a:spcPts val="1200"/>
              </a:spcAft>
              <a:buFont typeface="Arial" pitchFamily="34" charset="0"/>
              <a:buChar char="•"/>
              <a:defRPr/>
            </a:pPr>
            <a:endParaRPr lang="en-US" sz="2800" dirty="0">
              <a:latin typeface="Comic Sans MS" pitchFamily="66" charset="0"/>
            </a:endParaRPr>
          </a:p>
          <a:p>
            <a:pPr marL="914400" lvl="3" indent="165100">
              <a:spcAft>
                <a:spcPts val="1200"/>
              </a:spcAft>
              <a:defRPr/>
            </a:pPr>
            <a:endParaRPr lang="en-US" sz="2800" dirty="0">
              <a:latin typeface="Comic Sans MS" pitchFamily="66" charset="0"/>
            </a:endParaRPr>
          </a:p>
          <a:p>
            <a:pPr marL="457200" lvl="2" indent="165100">
              <a:spcAft>
                <a:spcPts val="1200"/>
              </a:spcAft>
              <a:buFont typeface="Arial" pitchFamily="34" charset="0"/>
              <a:buChar char="•"/>
              <a:defRPr/>
            </a:pPr>
            <a:endParaRPr lang="en-US" sz="2800" dirty="0">
              <a:latin typeface="Comic Sans MS" pitchFamily="66" charset="0"/>
            </a:endParaRPr>
          </a:p>
        </p:txBody>
      </p:sp>
      <p:sp>
        <p:nvSpPr>
          <p:cNvPr id="4" name="TextBox 3"/>
          <p:cNvSpPr txBox="1"/>
          <p:nvPr/>
        </p:nvSpPr>
        <p:spPr>
          <a:xfrm>
            <a:off x="88900" y="304800"/>
            <a:ext cx="8953500" cy="1292662"/>
          </a:xfrm>
          <a:prstGeom prst="rect">
            <a:avLst/>
          </a:prstGeom>
          <a:solidFill>
            <a:srgbClr val="C00000"/>
          </a:solidFill>
          <a:ln w="38100">
            <a:solidFill>
              <a:schemeClr val="tx1"/>
            </a:solidFill>
          </a:ln>
          <a:effectLst/>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US" sz="3900" dirty="0" smtClean="0">
                <a:solidFill>
                  <a:srgbClr val="FFFFFF"/>
                </a:solidFill>
                <a:latin typeface="Comic Sans MS" pitchFamily="66" charset="0"/>
              </a:rPr>
              <a:t>Finally, the federal </a:t>
            </a:r>
            <a:r>
              <a:rPr lang="en-US" sz="3900" dirty="0">
                <a:solidFill>
                  <a:srgbClr val="FFFFFF"/>
                </a:solidFill>
                <a:latin typeface="Comic Sans MS" pitchFamily="66" charset="0"/>
              </a:rPr>
              <a:t>budget determines </a:t>
            </a:r>
            <a:r>
              <a:rPr lang="en-US" sz="3900" dirty="0" smtClean="0">
                <a:solidFill>
                  <a:srgbClr val="FFFFFF"/>
                </a:solidFill>
                <a:latin typeface="Comic Sans MS" pitchFamily="66" charset="0"/>
              </a:rPr>
              <a:t>the health of US science!</a:t>
            </a:r>
            <a:endParaRPr lang="en-US" sz="3900" b="1" dirty="0">
              <a:solidFill>
                <a:srgbClr val="FFFFFF"/>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p:cTn id="1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88900" y="254000"/>
            <a:ext cx="8839200" cy="6417141"/>
          </a:xfrm>
          <a:prstGeom prst="rect">
            <a:avLst/>
          </a:prstGeom>
          <a:noFill/>
          <a:ln w="9525">
            <a:noFill/>
            <a:miter lim="800000"/>
            <a:headEnd/>
            <a:tailEnd/>
          </a:ln>
        </p:spPr>
        <p:txBody>
          <a:bodyPr>
            <a:spAutoFit/>
          </a:bodyPr>
          <a:lstStyle/>
          <a:p>
            <a:pPr marL="1143000" lvl="2" indent="-228600">
              <a:spcAft>
                <a:spcPts val="600"/>
              </a:spcAft>
              <a:defRPr/>
            </a:pPr>
            <a:endParaRPr lang="en-US" sz="800" dirty="0">
              <a:latin typeface="Comic Sans MS" pitchFamily="66" charset="0"/>
            </a:endParaRPr>
          </a:p>
          <a:p>
            <a:pPr marL="749300" lvl="1" indent="-292100">
              <a:spcAft>
                <a:spcPts val="600"/>
              </a:spcAft>
              <a:buFont typeface="Arial" charset="0"/>
              <a:buChar char="•"/>
              <a:defRPr/>
            </a:pPr>
            <a:endParaRPr lang="en-US" sz="1900" dirty="0">
              <a:latin typeface="Comic Sans MS" pitchFamily="66" charset="0"/>
            </a:endParaRPr>
          </a:p>
          <a:p>
            <a:pPr marL="406400" lvl="2" algn="ctr">
              <a:spcAft>
                <a:spcPts val="1200"/>
              </a:spcAft>
              <a:defRPr/>
            </a:pPr>
            <a:r>
              <a:rPr lang="en-US" sz="3600" dirty="0">
                <a:latin typeface="Comic Sans MS" pitchFamily="66" charset="0"/>
              </a:rPr>
              <a:t>There is no better way to </a:t>
            </a:r>
            <a:r>
              <a:rPr lang="en-US" sz="3600" dirty="0" smtClean="0">
                <a:latin typeface="Comic Sans MS" pitchFamily="66" charset="0"/>
              </a:rPr>
              <a:t>measure </a:t>
            </a:r>
            <a:r>
              <a:rPr lang="en-US" sz="3600" dirty="0">
                <a:latin typeface="Comic Sans MS" pitchFamily="66" charset="0"/>
              </a:rPr>
              <a:t>the </a:t>
            </a:r>
            <a:r>
              <a:rPr lang="en-US" sz="3600" u="sng" dirty="0">
                <a:latin typeface="Comic Sans MS" pitchFamily="66" charset="0"/>
              </a:rPr>
              <a:t>priorities</a:t>
            </a:r>
            <a:r>
              <a:rPr lang="en-US" sz="3600" dirty="0">
                <a:latin typeface="Comic Sans MS" pitchFamily="66" charset="0"/>
              </a:rPr>
              <a:t> of an organization than to examine </a:t>
            </a:r>
            <a:r>
              <a:rPr lang="en-US" sz="3600" dirty="0" smtClean="0">
                <a:latin typeface="Comic Sans MS" pitchFamily="66" charset="0"/>
              </a:rPr>
              <a:t>where </a:t>
            </a:r>
            <a:r>
              <a:rPr lang="en-US" sz="3600" dirty="0">
                <a:latin typeface="Comic Sans MS" pitchFamily="66" charset="0"/>
              </a:rPr>
              <a:t>the organization </a:t>
            </a:r>
            <a:r>
              <a:rPr lang="en-US" sz="3600" dirty="0" smtClean="0">
                <a:latin typeface="Comic Sans MS" pitchFamily="66" charset="0"/>
              </a:rPr>
              <a:t>spends </a:t>
            </a:r>
            <a:r>
              <a:rPr lang="en-US" sz="3600" dirty="0">
                <a:latin typeface="Comic Sans MS" pitchFamily="66" charset="0"/>
              </a:rPr>
              <a:t>its </a:t>
            </a:r>
            <a:r>
              <a:rPr lang="en-US" sz="3600" dirty="0" smtClean="0">
                <a:latin typeface="Comic Sans MS" pitchFamily="66" charset="0"/>
              </a:rPr>
              <a:t>money. </a:t>
            </a:r>
          </a:p>
          <a:p>
            <a:pPr marL="406400" lvl="2" algn="ctr">
              <a:spcAft>
                <a:spcPts val="1200"/>
              </a:spcAft>
              <a:defRPr/>
            </a:pPr>
            <a:r>
              <a:rPr lang="en-US" sz="800" dirty="0" smtClean="0">
                <a:latin typeface="Comic Sans MS" pitchFamily="66" charset="0"/>
              </a:rPr>
              <a:t>        </a:t>
            </a:r>
          </a:p>
          <a:p>
            <a:pPr marL="406400" lvl="2" algn="ctr">
              <a:spcAft>
                <a:spcPts val="1200"/>
              </a:spcAft>
              <a:defRPr/>
            </a:pPr>
            <a:r>
              <a:rPr lang="en-US" sz="3600" dirty="0" smtClean="0">
                <a:latin typeface="Comic Sans MS" pitchFamily="66" charset="0"/>
              </a:rPr>
              <a:t>So </a:t>
            </a:r>
            <a:r>
              <a:rPr lang="en-US" sz="3600" dirty="0">
                <a:latin typeface="Comic Sans MS" pitchFamily="66" charset="0"/>
              </a:rPr>
              <a:t>always look at the budget to see what </a:t>
            </a:r>
            <a:r>
              <a:rPr lang="en-US" sz="3600" dirty="0" smtClean="0">
                <a:latin typeface="Comic Sans MS" pitchFamily="66" charset="0"/>
              </a:rPr>
              <a:t>an organization really </a:t>
            </a:r>
            <a:r>
              <a:rPr lang="en-US" sz="3600" u="sng" dirty="0" smtClean="0">
                <a:latin typeface="Comic Sans MS" pitchFamily="66" charset="0"/>
              </a:rPr>
              <a:t>values</a:t>
            </a:r>
            <a:r>
              <a:rPr lang="en-US" sz="3600" dirty="0" smtClean="0">
                <a:latin typeface="Comic Sans MS" pitchFamily="66" charset="0"/>
              </a:rPr>
              <a:t>!</a:t>
            </a:r>
          </a:p>
          <a:p>
            <a:pPr marL="406400" lvl="2" algn="ctr">
              <a:spcAft>
                <a:spcPts val="1200"/>
              </a:spcAft>
              <a:defRPr/>
            </a:pPr>
            <a:endParaRPr lang="en-US" sz="800" dirty="0">
              <a:latin typeface="Comic Sans MS" pitchFamily="66" charset="0"/>
            </a:endParaRPr>
          </a:p>
          <a:p>
            <a:pPr marL="0" lvl="2" indent="114300" algn="ctr">
              <a:spcAft>
                <a:spcPts val="1200"/>
              </a:spcAft>
              <a:tabLst>
                <a:tab pos="177800" algn="l"/>
                <a:tab pos="571500" algn="l"/>
              </a:tabLst>
              <a:defRPr/>
            </a:pPr>
            <a:r>
              <a:rPr lang="en-US" sz="3600" b="1" dirty="0">
                <a:solidFill>
                  <a:srgbClr val="C00000"/>
                </a:solidFill>
                <a:latin typeface="Comic Sans MS" pitchFamily="66" charset="0"/>
              </a:rPr>
              <a:t>W</a:t>
            </a:r>
            <a:r>
              <a:rPr lang="en-US" sz="3600" b="1" dirty="0" smtClean="0">
                <a:solidFill>
                  <a:srgbClr val="C00000"/>
                </a:solidFill>
                <a:latin typeface="Comic Sans MS" pitchFamily="66" charset="0"/>
              </a:rPr>
              <a:t>e’ll </a:t>
            </a:r>
            <a:r>
              <a:rPr lang="en-US" sz="3600" b="1" dirty="0">
                <a:solidFill>
                  <a:srgbClr val="C00000"/>
                </a:solidFill>
                <a:latin typeface="Comic Sans MS" pitchFamily="66" charset="0"/>
              </a:rPr>
              <a:t>look at the federal </a:t>
            </a:r>
            <a:r>
              <a:rPr lang="en-US" sz="3600" b="1" dirty="0" smtClean="0">
                <a:solidFill>
                  <a:srgbClr val="C00000"/>
                </a:solidFill>
                <a:latin typeface="Comic Sans MS" pitchFamily="66" charset="0"/>
              </a:rPr>
              <a:t>budget in a few moments, but first…        </a:t>
            </a:r>
            <a:endParaRPr lang="en-US" sz="3600" b="1" dirty="0">
              <a:latin typeface="Comic Sans MS" pitchFamily="66" charset="0"/>
            </a:endParaRPr>
          </a:p>
          <a:p>
            <a:pPr marL="1143000" lvl="2" indent="-228600">
              <a:spcAft>
                <a:spcPts val="1200"/>
              </a:spcAft>
              <a:buFont typeface="Arial" charset="0"/>
              <a:buChar char="•"/>
              <a:defRPr/>
            </a:pPr>
            <a:endParaRPr lang="en-US" sz="2000" dirty="0">
              <a:latin typeface="Comic Sans MS" pitchFamily="66" charset="0"/>
            </a:endParaRPr>
          </a:p>
        </p:txBody>
      </p:sp>
      <p:sp>
        <p:nvSpPr>
          <p:cNvPr id="5" name="TextBox 4"/>
          <p:cNvSpPr txBox="1"/>
          <p:nvPr/>
        </p:nvSpPr>
        <p:spPr>
          <a:xfrm>
            <a:off x="2755900" y="5600700"/>
            <a:ext cx="3175000" cy="923330"/>
          </a:xfrm>
          <a:prstGeom prst="rect">
            <a:avLst/>
          </a:prstGeom>
          <a:noFill/>
          <a:ln>
            <a:noFill/>
          </a:ln>
          <a:scene3d>
            <a:camera prst="isometricOffAxis1Right"/>
            <a:lightRig rig="threePt" dir="t"/>
          </a:scene3d>
        </p:spPr>
        <p:style>
          <a:lnRef idx="2">
            <a:schemeClr val="dk1"/>
          </a:lnRef>
          <a:fillRef idx="1">
            <a:schemeClr val="lt1"/>
          </a:fillRef>
          <a:effectRef idx="0">
            <a:schemeClr val="dk1"/>
          </a:effectRef>
          <a:fontRef idx="minor">
            <a:schemeClr val="dk1"/>
          </a:fontRef>
        </p:style>
        <p:txBody>
          <a:bodyPr>
            <a:spAutoFit/>
          </a:bodyPr>
          <a:lstStyle/>
          <a:p>
            <a:pPr>
              <a:defRPr/>
            </a:pPr>
            <a:endParaRPr lang="en-US" sz="5400" dirty="0">
              <a:solidFill>
                <a:schemeClr val="bg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y Documents">
  <a:themeElements>
    <a:clrScheme name="">
      <a:dk1>
        <a:srgbClr val="000000"/>
      </a:dk1>
      <a:lt1>
        <a:srgbClr val="C0C0FF"/>
      </a:lt1>
      <a:dk2>
        <a:srgbClr val="0000FF"/>
      </a:dk2>
      <a:lt2>
        <a:srgbClr val="8080FF"/>
      </a:lt2>
      <a:accent1>
        <a:srgbClr val="E000E0"/>
      </a:accent1>
      <a:accent2>
        <a:srgbClr val="00FF00"/>
      </a:accent2>
      <a:accent3>
        <a:srgbClr val="DCDCFF"/>
      </a:accent3>
      <a:accent4>
        <a:srgbClr val="000000"/>
      </a:accent4>
      <a:accent5>
        <a:srgbClr val="EDAAED"/>
      </a:accent5>
      <a:accent6>
        <a:srgbClr val="00E700"/>
      </a:accent6>
      <a:hlink>
        <a:srgbClr val="FF0000"/>
      </a:hlink>
      <a:folHlink>
        <a:srgbClr val="4040FF"/>
      </a:folHlink>
    </a:clrScheme>
    <a:fontScheme name="My Documents">
      <a:majorFont>
        <a:latin typeface="Arial"/>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My Document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y Document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y Document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y Document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y Document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y Document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y Document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11507</TotalTime>
  <Pages>5</Pages>
  <Words>2155</Words>
  <Application>Microsoft Office PowerPoint</Application>
  <PresentationFormat>On-screen Show (4:3)</PresentationFormat>
  <Paragraphs>415</Paragraphs>
  <Slides>66</Slides>
  <Notes>45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66</vt:i4>
      </vt:variant>
    </vt:vector>
  </HeadingPairs>
  <TitlesOfParts>
    <vt:vector size="69" baseType="lpstr">
      <vt:lpstr>My Documents</vt:lpstr>
      <vt:lpstr>Document</vt:lpstr>
      <vt:lpstr>Acrobat Document</vt:lpstr>
      <vt:lpstr>COMP 918: Research Administration for Scientists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FY 2012 Budget Overview</vt:lpstr>
      <vt:lpstr>PowerPoint Presentation</vt:lpstr>
      <vt:lpstr>PowerPoint Presentation</vt:lpstr>
      <vt:lpstr>PowerPoint Presentation</vt:lpstr>
      <vt:lpstr>PowerPoint Presentation</vt:lpstr>
      <vt:lpstr>Historical R&amp;D Priorities (obligations, in 1996 constant dollars)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Congresswoman Jane Harmon</dc:title>
  <dc:creator>Raymond L. Bates</dc:creator>
  <dc:description>used for viewgraph presentations</dc:description>
  <cp:lastModifiedBy>Timothy Quigg</cp:lastModifiedBy>
  <cp:revision>766</cp:revision>
  <cp:lastPrinted>1999-02-26T00:13:06Z</cp:lastPrinted>
  <dcterms:created xsi:type="dcterms:W3CDTF">1996-01-11T12:18:14Z</dcterms:created>
  <dcterms:modified xsi:type="dcterms:W3CDTF">2013-01-09T16:34:19Z</dcterms:modified>
</cp:coreProperties>
</file>